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34"/>
  </p:notesMasterIdLst>
  <p:handoutMasterIdLst>
    <p:handoutMasterId r:id="rId35"/>
  </p:handoutMasterIdLst>
  <p:sldIdLst>
    <p:sldId id="259" r:id="rId3"/>
    <p:sldId id="262" r:id="rId4"/>
    <p:sldId id="1743" r:id="rId5"/>
    <p:sldId id="1726" r:id="rId6"/>
    <p:sldId id="276" r:id="rId7"/>
    <p:sldId id="1725" r:id="rId8"/>
    <p:sldId id="281" r:id="rId9"/>
    <p:sldId id="1727" r:id="rId10"/>
    <p:sldId id="1728" r:id="rId11"/>
    <p:sldId id="1729" r:id="rId12"/>
    <p:sldId id="1744" r:id="rId13"/>
    <p:sldId id="1733" r:id="rId14"/>
    <p:sldId id="1736" r:id="rId15"/>
    <p:sldId id="1748" r:id="rId16"/>
    <p:sldId id="1737" r:id="rId17"/>
    <p:sldId id="1738" r:id="rId18"/>
    <p:sldId id="1739" r:id="rId19"/>
    <p:sldId id="1740" r:id="rId20"/>
    <p:sldId id="1742" r:id="rId21"/>
    <p:sldId id="1741" r:id="rId22"/>
    <p:sldId id="1745" r:id="rId23"/>
    <p:sldId id="1746" r:id="rId24"/>
    <p:sldId id="1747" r:id="rId25"/>
    <p:sldId id="1749" r:id="rId26"/>
    <p:sldId id="1750" r:id="rId27"/>
    <p:sldId id="1732" r:id="rId28"/>
    <p:sldId id="1751" r:id="rId29"/>
    <p:sldId id="1752" r:id="rId30"/>
    <p:sldId id="1753" r:id="rId31"/>
    <p:sldId id="1731" r:id="rId32"/>
    <p:sldId id="260" r:id="rId33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119" d="100"/>
          <a:sy n="119" d="100"/>
        </p:scale>
        <p:origin x="126" y="97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wmf"/><Relationship Id="rId1" Type="http://schemas.openxmlformats.org/officeDocument/2006/relationships/image" Target="../media/image19.emf"/><Relationship Id="rId4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emf"/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3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emf"/><Relationship Id="rId11" Type="http://schemas.openxmlformats.org/officeDocument/2006/relationships/image" Target="../media/image40.wmf"/><Relationship Id="rId5" Type="http://schemas.openxmlformats.org/officeDocument/2006/relationships/image" Target="../media/image41.emf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38.wmf"/><Relationship Id="rId9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emf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72.png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7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11" Type="http://schemas.openxmlformats.org/officeDocument/2006/relationships/image" Target="../media/image23.e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9.emf"/><Relationship Id="rId9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点云粗匹配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2021年11月22日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石子康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439999" cy="598488"/>
          </a:xfrm>
        </p:spPr>
        <p:txBody>
          <a:bodyPr/>
          <a:lstStyle/>
          <a:p>
            <a:r>
              <a:rPr lang="zh-CN" altLang="en-US" dirty="0"/>
              <a:t>问题提出</a:t>
            </a:r>
            <a:r>
              <a:rPr lang="en-US" altLang="zh-CN" dirty="0"/>
              <a:t>——</a:t>
            </a:r>
            <a:r>
              <a:rPr lang="zh-CN" altLang="en-US" dirty="0"/>
              <a:t>未知点对关系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90D2F-1ED0-4370-A9C4-2E6A1E5F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3" y="1047801"/>
            <a:ext cx="5685714" cy="5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B8851-EE1C-4DB3-83FE-4A487185C81F}"/>
              </a:ext>
            </a:extLst>
          </p:cNvPr>
          <p:cNvSpPr txBox="1"/>
          <p:nvPr/>
        </p:nvSpPr>
        <p:spPr>
          <a:xfrm>
            <a:off x="5777948" y="2186697"/>
            <a:ext cx="2667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基本</a:t>
            </a:r>
            <a:r>
              <a:rPr lang="en-US" altLang="zh-CN" sz="2400" dirty="0"/>
              <a:t>ICP</a:t>
            </a:r>
            <a:r>
              <a:rPr lang="zh-CN" altLang="en-US" sz="2400" dirty="0"/>
              <a:t>算法中每次迭代均需要重新建立点对关系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点云规模较大时，需降采样后利用</a:t>
            </a:r>
            <a:r>
              <a:rPr lang="en-US" altLang="zh-CN" sz="2400" dirty="0"/>
              <a:t>FPFH</a:t>
            </a:r>
            <a:r>
              <a:rPr lang="zh-CN" altLang="en-US" sz="2400" dirty="0"/>
              <a:t> （</a:t>
            </a:r>
            <a:r>
              <a:rPr lang="en-US" altLang="zh-CN" sz="2400" dirty="0"/>
              <a:t>fast point feature histogram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建立点对关系</a:t>
            </a:r>
            <a:endParaRPr lang="en-US" altLang="zh-C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38661-4E23-4AD8-BFBD-CEB3D4F405EE}"/>
              </a:ext>
            </a:extLst>
          </p:cNvPr>
          <p:cNvSpPr txBox="1"/>
          <p:nvPr/>
        </p:nvSpPr>
        <p:spPr>
          <a:xfrm>
            <a:off x="8646707" y="95246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最近点算法，</a:t>
            </a:r>
            <a:r>
              <a:rPr lang="en-US" altLang="zh-CN" dirty="0" err="1"/>
              <a:t>Kd</a:t>
            </a:r>
            <a:r>
              <a:rPr lang="en-US" altLang="zh-CN" dirty="0"/>
              <a:t> tree</a:t>
            </a:r>
            <a:endParaRPr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8E98BA-249F-4D57-9D62-8BEDC355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707" y="1393379"/>
            <a:ext cx="2393064" cy="54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7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</a:rPr>
              <a:t>ICP</a:t>
            </a:r>
            <a:r>
              <a:rPr lang="zh-CN" altLang="en-US" sz="2800" dirty="0">
                <a:solidFill>
                  <a:schemeClr val="accent2"/>
                </a:solidFill>
              </a:rPr>
              <a:t>基本算法</a:t>
            </a:r>
            <a:endParaRPr lang="en-US" altLang="zh-CN" sz="2800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鲁棒最小二乘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</a:rPr>
              <a:t>现有方法对比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</a:rPr>
              <a:t>其他讨论</a:t>
            </a:r>
          </a:p>
        </p:txBody>
      </p:sp>
    </p:spTree>
    <p:extLst>
      <p:ext uri="{BB962C8B-B14F-4D97-AF65-F5344CB8AC3E}">
        <p14:creationId xmlns:p14="http://schemas.microsoft.com/office/powerpoint/2010/main" val="126212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839619-AA81-4286-8170-BC9B366E5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鲁棒最小二乘</a:t>
            </a:r>
            <a:r>
              <a:rPr lang="en-US" altLang="zh-CN" dirty="0"/>
              <a:t>——</a:t>
            </a:r>
            <a:r>
              <a:rPr lang="zh-CN" altLang="en-US" dirty="0"/>
              <a:t>问题提出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8FE3F-9C40-4DAB-B026-29ABBE9BB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8DC9D-B632-49AD-9968-E108CBC6B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F015B-3AC7-4852-AAA5-EABE0133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1739142"/>
            <a:ext cx="5104190" cy="3379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7F8E7-239A-4630-A8C9-AEBF75CF76BD}"/>
              </a:ext>
            </a:extLst>
          </p:cNvPr>
          <p:cNvSpPr txBox="1"/>
          <p:nvPr/>
        </p:nvSpPr>
        <p:spPr>
          <a:xfrm>
            <a:off x="319056" y="952500"/>
            <a:ext cx="1049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最小二乘对于误差点十分敏感，而使用</a:t>
            </a:r>
            <a:r>
              <a:rPr lang="en-US" altLang="zh-CN" sz="2400" dirty="0"/>
              <a:t>FPFH</a:t>
            </a:r>
            <a:r>
              <a:rPr lang="zh-CN" altLang="en-US" sz="2400" dirty="0"/>
              <a:t>得到的点对关系仍存在大量外点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324FA-EAEA-4C05-BEF9-549F261E0213}"/>
              </a:ext>
            </a:extLst>
          </p:cNvPr>
          <p:cNvSpPr txBox="1"/>
          <p:nvPr/>
        </p:nvSpPr>
        <p:spPr>
          <a:xfrm>
            <a:off x="5924550" y="1647825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如何快速准确地过滤不正确点对关系？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F6759-847E-4A9C-B0DD-BD4F55DD201F}"/>
              </a:ext>
            </a:extLst>
          </p:cNvPr>
          <p:cNvSpPr txBox="1"/>
          <p:nvPr/>
        </p:nvSpPr>
        <p:spPr>
          <a:xfrm>
            <a:off x="616036" y="5317214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蓝色：一组测量</a:t>
            </a:r>
            <a:endParaRPr lang="en-US" altLang="zh-CN" dirty="0"/>
          </a:p>
          <a:p>
            <a:r>
              <a:rPr lang="zh-CN" altLang="en-US" dirty="0"/>
              <a:t>红色：另一个角度的测量</a:t>
            </a:r>
            <a:endParaRPr lang="en-US" altLang="zh-CN" dirty="0"/>
          </a:p>
          <a:p>
            <a:r>
              <a:rPr lang="zh-CN" altLang="en-US" dirty="0"/>
              <a:t>黄色：利用</a:t>
            </a:r>
            <a:r>
              <a:rPr lang="en-US" altLang="zh-CN" dirty="0"/>
              <a:t>FPFH</a:t>
            </a:r>
            <a:r>
              <a:rPr lang="zh-CN" altLang="en-US" dirty="0"/>
              <a:t>建立的点对关系</a:t>
            </a:r>
          </a:p>
        </p:txBody>
      </p:sp>
    </p:spTree>
    <p:extLst>
      <p:ext uri="{BB962C8B-B14F-4D97-AF65-F5344CB8AC3E}">
        <p14:creationId xmlns:p14="http://schemas.microsoft.com/office/powerpoint/2010/main" val="176378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839619-AA81-4286-8170-BC9B366E5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鲁棒最小二乘</a:t>
            </a:r>
            <a:r>
              <a:rPr lang="en-US" altLang="zh-CN" dirty="0"/>
              <a:t>——</a:t>
            </a:r>
            <a:r>
              <a:rPr lang="zh-CN" altLang="en-US" dirty="0"/>
              <a:t>问题提出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8FE3F-9C40-4DAB-B026-29ABBE9BB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8DC9D-B632-49AD-9968-E108CBC6B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F015B-3AC7-4852-AAA5-EABE0133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1739142"/>
            <a:ext cx="5104190" cy="3379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7F8E7-239A-4630-A8C9-AEBF75CF76BD}"/>
              </a:ext>
            </a:extLst>
          </p:cNvPr>
          <p:cNvSpPr txBox="1"/>
          <p:nvPr/>
        </p:nvSpPr>
        <p:spPr>
          <a:xfrm>
            <a:off x="319056" y="952500"/>
            <a:ext cx="1049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最小二乘对于误差点十分敏感，而使用</a:t>
            </a:r>
            <a:r>
              <a:rPr lang="en-US" altLang="zh-CN" sz="2400" dirty="0"/>
              <a:t>FPFH</a:t>
            </a:r>
            <a:r>
              <a:rPr lang="zh-CN" altLang="en-US" sz="2400" dirty="0"/>
              <a:t>得到的点对关系仍存在大量外点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0D8EE-3420-43F5-8274-863F4DA7FC96}"/>
              </a:ext>
            </a:extLst>
          </p:cNvPr>
          <p:cNvSpPr txBox="1"/>
          <p:nvPr/>
        </p:nvSpPr>
        <p:spPr>
          <a:xfrm>
            <a:off x="5924550" y="2281093"/>
            <a:ext cx="42178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RANSAC</a:t>
            </a:r>
          </a:p>
          <a:p>
            <a:r>
              <a:rPr lang="en-US" altLang="zh-CN" sz="2400" b="1" dirty="0"/>
              <a:t>    </a:t>
            </a:r>
            <a:r>
              <a:rPr lang="zh-CN" altLang="en-US" sz="2400" dirty="0"/>
              <a:t>内点比例低时需要大量迭代</a:t>
            </a:r>
            <a:endParaRPr lang="en-US" altLang="zh-CN" sz="2400" dirty="0"/>
          </a:p>
          <a:p>
            <a:r>
              <a:rPr lang="zh-CN" altLang="en-US" dirty="0"/>
              <a:t>最大团滤波</a:t>
            </a:r>
            <a:endParaRPr lang="en-US" altLang="zh-CN" dirty="0"/>
          </a:p>
          <a:p>
            <a:r>
              <a:rPr lang="zh-CN" altLang="en-US" dirty="0"/>
              <a:t>鲁棒最小二乘法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F09B5-69D5-488F-8901-DD067F3A1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3735295"/>
            <a:ext cx="4583813" cy="2505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E6D57-C9F5-4B24-9C46-43A369E2F85F}"/>
              </a:ext>
            </a:extLst>
          </p:cNvPr>
          <p:cNvSpPr txBox="1"/>
          <p:nvPr/>
        </p:nvSpPr>
        <p:spPr>
          <a:xfrm>
            <a:off x="5924550" y="1647825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如何快速准确地过滤不正确点对关系？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0CFE-686F-49AD-A849-D933334ABAB1}"/>
              </a:ext>
            </a:extLst>
          </p:cNvPr>
          <p:cNvSpPr txBox="1"/>
          <p:nvPr/>
        </p:nvSpPr>
        <p:spPr>
          <a:xfrm>
            <a:off x="616036" y="5317214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蓝色：一组测量</a:t>
            </a:r>
            <a:endParaRPr lang="en-US" altLang="zh-CN" dirty="0"/>
          </a:p>
          <a:p>
            <a:r>
              <a:rPr lang="zh-CN" altLang="en-US" dirty="0"/>
              <a:t>红色：另一个角度的测量</a:t>
            </a:r>
            <a:endParaRPr lang="en-US" altLang="zh-CN" dirty="0"/>
          </a:p>
          <a:p>
            <a:r>
              <a:rPr lang="zh-CN" altLang="en-US" dirty="0"/>
              <a:t>黄色：利用</a:t>
            </a:r>
            <a:r>
              <a:rPr lang="en-US" altLang="zh-CN" dirty="0"/>
              <a:t>FPFH</a:t>
            </a:r>
            <a:r>
              <a:rPr lang="zh-CN" altLang="en-US" dirty="0"/>
              <a:t>建立的点对关系</a:t>
            </a:r>
          </a:p>
        </p:txBody>
      </p:sp>
    </p:spTree>
    <p:extLst>
      <p:ext uri="{BB962C8B-B14F-4D97-AF65-F5344CB8AC3E}">
        <p14:creationId xmlns:p14="http://schemas.microsoft.com/office/powerpoint/2010/main" val="9560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839619-AA81-4286-8170-BC9B366E5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鲁棒最小二乘</a:t>
            </a:r>
            <a:r>
              <a:rPr lang="en-US" altLang="zh-CN" dirty="0"/>
              <a:t>——</a:t>
            </a:r>
            <a:r>
              <a:rPr lang="zh-CN" altLang="en-US" dirty="0"/>
              <a:t>问题提出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8FE3F-9C40-4DAB-B026-29ABBE9BB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8DC9D-B632-49AD-9968-E108CBC6B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F015B-3AC7-4852-AAA5-EABE0133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1739142"/>
            <a:ext cx="5104190" cy="3379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7F8E7-239A-4630-A8C9-AEBF75CF76BD}"/>
              </a:ext>
            </a:extLst>
          </p:cNvPr>
          <p:cNvSpPr txBox="1"/>
          <p:nvPr/>
        </p:nvSpPr>
        <p:spPr>
          <a:xfrm>
            <a:off x="319056" y="952500"/>
            <a:ext cx="1049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最小二乘对于误差点十分敏感，而使用</a:t>
            </a:r>
            <a:r>
              <a:rPr lang="en-US" altLang="zh-CN" sz="2400" dirty="0"/>
              <a:t>FPFH</a:t>
            </a:r>
            <a:r>
              <a:rPr lang="zh-CN" altLang="en-US" sz="2400" dirty="0"/>
              <a:t>得到的点对关系仍存在大量外点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E6D57-C9F5-4B24-9C46-43A369E2F85F}"/>
              </a:ext>
            </a:extLst>
          </p:cNvPr>
          <p:cNvSpPr txBox="1"/>
          <p:nvPr/>
        </p:nvSpPr>
        <p:spPr>
          <a:xfrm>
            <a:off x="5924550" y="1647825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如何快速准确地过滤不正确点对关系？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10CFE-686F-49AD-A849-D933334ABAB1}"/>
              </a:ext>
            </a:extLst>
          </p:cNvPr>
          <p:cNvSpPr txBox="1"/>
          <p:nvPr/>
        </p:nvSpPr>
        <p:spPr>
          <a:xfrm>
            <a:off x="616036" y="5317214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蓝色：一组测量</a:t>
            </a:r>
            <a:endParaRPr lang="en-US" altLang="zh-CN" dirty="0"/>
          </a:p>
          <a:p>
            <a:r>
              <a:rPr lang="zh-CN" altLang="en-US" dirty="0"/>
              <a:t>红色：另一个角度的测量</a:t>
            </a:r>
            <a:endParaRPr lang="en-US" altLang="zh-CN" dirty="0"/>
          </a:p>
          <a:p>
            <a:r>
              <a:rPr lang="zh-CN" altLang="en-US" dirty="0"/>
              <a:t>黄色：利用</a:t>
            </a:r>
            <a:r>
              <a:rPr lang="en-US" altLang="zh-CN" dirty="0"/>
              <a:t>FPFH</a:t>
            </a:r>
            <a:r>
              <a:rPr lang="zh-CN" altLang="en-US" dirty="0"/>
              <a:t>建立的点对关系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1371F-C9BE-4742-A0B0-2F609255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749" y="2238894"/>
            <a:ext cx="2626195" cy="3666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5C548C-5630-4007-AA12-4118D3D18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927" y="3847125"/>
            <a:ext cx="4056886" cy="2083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6A6F21-9D41-4330-94DF-333EF9D9693B}"/>
              </a:ext>
            </a:extLst>
          </p:cNvPr>
          <p:cNvSpPr txBox="1"/>
          <p:nvPr/>
        </p:nvSpPr>
        <p:spPr>
          <a:xfrm>
            <a:off x="5924550" y="2281093"/>
            <a:ext cx="298671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RANSAC</a:t>
            </a:r>
          </a:p>
          <a:p>
            <a:r>
              <a:rPr lang="zh-CN" altLang="en-US" sz="2400" b="1" dirty="0"/>
              <a:t>最大团滤波</a:t>
            </a:r>
            <a:endParaRPr lang="en-US" altLang="zh-CN" sz="2400" b="1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类似于全等三角形</a:t>
            </a:r>
            <a:endParaRPr lang="en-US" altLang="zh-CN" sz="2400" dirty="0"/>
          </a:p>
          <a:p>
            <a:r>
              <a:rPr lang="zh-CN" altLang="en-US" dirty="0"/>
              <a:t>鲁棒最小二乘法</a:t>
            </a:r>
          </a:p>
        </p:txBody>
      </p:sp>
    </p:spTree>
    <p:extLst>
      <p:ext uri="{BB962C8B-B14F-4D97-AF65-F5344CB8AC3E}">
        <p14:creationId xmlns:p14="http://schemas.microsoft.com/office/powerpoint/2010/main" val="50464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839619-AA81-4286-8170-BC9B366E5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鲁棒最小二乘</a:t>
            </a:r>
            <a:r>
              <a:rPr lang="en-US" altLang="zh-CN" dirty="0"/>
              <a:t>——</a:t>
            </a:r>
            <a:r>
              <a:rPr lang="zh-CN" altLang="en-US" dirty="0"/>
              <a:t>问题提出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8FE3F-9C40-4DAB-B026-29ABBE9BB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8DC9D-B632-49AD-9968-E108CBC6B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F015B-3AC7-4852-AAA5-EABE0133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1739142"/>
            <a:ext cx="5104190" cy="3379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7F8E7-239A-4630-A8C9-AEBF75CF76BD}"/>
              </a:ext>
            </a:extLst>
          </p:cNvPr>
          <p:cNvSpPr txBox="1"/>
          <p:nvPr/>
        </p:nvSpPr>
        <p:spPr>
          <a:xfrm>
            <a:off x="319056" y="952500"/>
            <a:ext cx="1049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最小二乘对于误差点十分敏感，而使用</a:t>
            </a:r>
            <a:r>
              <a:rPr lang="en-US" altLang="zh-CN" sz="2400" dirty="0"/>
              <a:t>FPFH</a:t>
            </a:r>
            <a:r>
              <a:rPr lang="zh-CN" altLang="en-US" sz="2400" dirty="0"/>
              <a:t>得到的点对关系仍存在大量外点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A6A6A-6487-4BB8-91E8-5EDD700429A6}"/>
              </a:ext>
            </a:extLst>
          </p:cNvPr>
          <p:cNvSpPr txBox="1"/>
          <p:nvPr/>
        </p:nvSpPr>
        <p:spPr>
          <a:xfrm>
            <a:off x="5924550" y="1647825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如何快速准确地过滤不正确点对关系？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A61FBCA-BBA2-48DB-B0D2-83B283CEC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891332"/>
              </p:ext>
            </p:extLst>
          </p:nvPr>
        </p:nvGraphicFramePr>
        <p:xfrm>
          <a:off x="5931665" y="3669486"/>
          <a:ext cx="2718952" cy="120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2" name="Equation" r:id="rId4" imgW="964280" imgH="428586" progId="Equation.DSMT4">
                  <p:embed/>
                </p:oleObj>
              </mc:Choice>
              <mc:Fallback>
                <p:oleObj name="Equation" r:id="rId4" imgW="964280" imgH="4285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1665" y="3669486"/>
                        <a:ext cx="2718952" cy="1209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50BEC81-9187-438D-8E08-176B1614DD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523052"/>
              </p:ext>
            </p:extLst>
          </p:nvPr>
        </p:nvGraphicFramePr>
        <p:xfrm>
          <a:off x="5924550" y="4825429"/>
          <a:ext cx="2917309" cy="1128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3" name="Equation" r:id="rId6" imgW="1107551" imgH="428586" progId="Equation.DSMT4">
                  <p:embed/>
                </p:oleObj>
              </mc:Choice>
              <mc:Fallback>
                <p:oleObj name="Equation" r:id="rId6" imgW="1107551" imgH="4285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24550" y="4825429"/>
                        <a:ext cx="2917309" cy="1128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0D50F71-79FB-44A3-90F1-E61C362ADD80}"/>
              </a:ext>
            </a:extLst>
          </p:cNvPr>
          <p:cNvSpPr txBox="1"/>
          <p:nvPr/>
        </p:nvSpPr>
        <p:spPr>
          <a:xfrm>
            <a:off x="616036" y="5317214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蓝色：一组测量</a:t>
            </a:r>
            <a:endParaRPr lang="en-US" altLang="zh-CN" dirty="0"/>
          </a:p>
          <a:p>
            <a:r>
              <a:rPr lang="zh-CN" altLang="en-US" dirty="0"/>
              <a:t>红色：另一个角度的测量</a:t>
            </a:r>
            <a:endParaRPr lang="en-US" altLang="zh-CN" dirty="0"/>
          </a:p>
          <a:p>
            <a:r>
              <a:rPr lang="zh-CN" altLang="en-US" dirty="0"/>
              <a:t>黄色：利用</a:t>
            </a:r>
            <a:r>
              <a:rPr lang="en-US" altLang="zh-CN" dirty="0"/>
              <a:t>FPFH</a:t>
            </a:r>
            <a:r>
              <a:rPr lang="zh-CN" altLang="en-US" dirty="0"/>
              <a:t>建立的点对关系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3647B-6C5F-4649-AB4E-BAF35904E285}"/>
              </a:ext>
            </a:extLst>
          </p:cNvPr>
          <p:cNvSpPr txBox="1"/>
          <p:nvPr/>
        </p:nvSpPr>
        <p:spPr>
          <a:xfrm>
            <a:off x="5924550" y="2281093"/>
            <a:ext cx="391004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RANSAC</a:t>
            </a:r>
          </a:p>
          <a:p>
            <a:r>
              <a:rPr lang="zh-CN" altLang="en-US" dirty="0"/>
              <a:t>最大团滤波</a:t>
            </a:r>
            <a:endParaRPr lang="en-US" altLang="zh-CN" dirty="0"/>
          </a:p>
          <a:p>
            <a:r>
              <a:rPr lang="zh-CN" altLang="en-US" sz="2400" b="1" dirty="0"/>
              <a:t>鲁棒最小二乘法</a:t>
            </a:r>
            <a:endParaRPr lang="en-US" altLang="zh-CN" sz="2400" b="1" dirty="0"/>
          </a:p>
          <a:p>
            <a:r>
              <a:rPr lang="zh-CN" altLang="en-US" sz="2400" dirty="0"/>
              <a:t>    残差大的测量可能是外点</a:t>
            </a:r>
          </a:p>
        </p:txBody>
      </p:sp>
    </p:spTree>
    <p:extLst>
      <p:ext uri="{BB962C8B-B14F-4D97-AF65-F5344CB8AC3E}">
        <p14:creationId xmlns:p14="http://schemas.microsoft.com/office/powerpoint/2010/main" val="183960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FC0056-F927-4D63-8FE2-2D684C6B8F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鲁棒最小二乘</a:t>
            </a:r>
            <a:r>
              <a:rPr lang="en-US" altLang="zh-CN" dirty="0"/>
              <a:t>——</a:t>
            </a:r>
            <a:r>
              <a:rPr lang="zh-CN" altLang="en-US" dirty="0"/>
              <a:t>部分鲁棒函数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0258B-E543-4418-B620-0B0BB78E262A}"/>
              </a:ext>
            </a:extLst>
          </p:cNvPr>
          <p:cNvSpPr txBox="1"/>
          <p:nvPr/>
        </p:nvSpPr>
        <p:spPr>
          <a:xfrm>
            <a:off x="1617560" y="6027646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Geman</a:t>
            </a:r>
            <a:r>
              <a:rPr lang="en-US" altLang="zh-CN" sz="2400" dirty="0"/>
              <a:t> McClure</a:t>
            </a:r>
            <a:r>
              <a:rPr lang="zh-CN" altLang="en-US" sz="2400" dirty="0"/>
              <a:t>函数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AADACA1-862C-488A-B714-4C6F31E6E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033235"/>
              </p:ext>
            </p:extLst>
          </p:nvPr>
        </p:nvGraphicFramePr>
        <p:xfrm>
          <a:off x="3382963" y="1660908"/>
          <a:ext cx="19018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6" name="Equation" r:id="rId3" imgW="927000" imgH="419040" progId="Equation.DSMT4">
                  <p:embed/>
                </p:oleObj>
              </mc:Choice>
              <mc:Fallback>
                <p:oleObj name="Equation" r:id="rId3" imgW="9270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2963" y="1660908"/>
                        <a:ext cx="1901825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A5BA687-9E77-4BB5-B76F-E57EF8ABD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010" y="2497972"/>
            <a:ext cx="4850844" cy="3638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6AE5DA-ECE0-4BFB-B28C-71A7B5F6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46" y="2497971"/>
            <a:ext cx="4850845" cy="3638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6B1D-DF98-4248-ADFA-7CD2151DACB1}"/>
              </a:ext>
            </a:extLst>
          </p:cNvPr>
          <p:cNvSpPr txBox="1"/>
          <p:nvPr/>
        </p:nvSpPr>
        <p:spPr>
          <a:xfrm>
            <a:off x="6652591" y="6027645"/>
            <a:ext cx="502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TLS</a:t>
            </a:r>
            <a:r>
              <a:rPr lang="zh-CN" altLang="en-US" sz="2400" dirty="0"/>
              <a:t>函数（</a:t>
            </a:r>
            <a:r>
              <a:rPr lang="en-US" altLang="zh-CN" sz="2400" dirty="0"/>
              <a:t>truncated least square</a:t>
            </a:r>
            <a:r>
              <a:rPr lang="zh-CN" altLang="en-US" sz="2400" dirty="0"/>
              <a:t>）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7F1942-F383-4EBA-978E-4CCF647C9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28" y="1635590"/>
            <a:ext cx="3741265" cy="1018354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6079C38E-89DA-47C0-A028-60989B64CC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55162"/>
              </p:ext>
            </p:extLst>
          </p:nvPr>
        </p:nvGraphicFramePr>
        <p:xfrm>
          <a:off x="846198" y="757255"/>
          <a:ext cx="2916237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7" name="Equation" r:id="rId8" imgW="2916938" imgH="1129361" progId="Equation.DSMT4">
                  <p:embed/>
                </p:oleObj>
              </mc:Choice>
              <mc:Fallback>
                <p:oleObj name="Equation" r:id="rId8" imgW="2916938" imgH="11293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6198" y="757255"/>
                        <a:ext cx="2916237" cy="112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A0CCEDA6-A678-49C7-8FB1-ABE3C7A7E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335209"/>
              </p:ext>
            </p:extLst>
          </p:nvPr>
        </p:nvGraphicFramePr>
        <p:xfrm>
          <a:off x="5060490" y="1187587"/>
          <a:ext cx="262007" cy="30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8" name="Equation" r:id="rId10" imgW="139680" imgH="164880" progId="Equation.DSMT4">
                  <p:embed/>
                </p:oleObj>
              </mc:Choice>
              <mc:Fallback>
                <p:oleObj name="Equation" r:id="rId10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60490" y="1187587"/>
                        <a:ext cx="262007" cy="30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FA3E67C-7AB4-40CB-995D-3501454FA421}"/>
              </a:ext>
            </a:extLst>
          </p:cNvPr>
          <p:cNvSpPr txBox="1"/>
          <p:nvPr/>
        </p:nvSpPr>
        <p:spPr>
          <a:xfrm>
            <a:off x="4260271" y="11017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使用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5B3B88-FAA8-4013-BE9A-10D87099C171}"/>
              </a:ext>
            </a:extLst>
          </p:cNvPr>
          <p:cNvSpPr txBox="1"/>
          <p:nvPr/>
        </p:nvSpPr>
        <p:spPr>
          <a:xfrm>
            <a:off x="5322497" y="110734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控制外点残差对目标函数的影响</a:t>
            </a:r>
          </a:p>
        </p:txBody>
      </p:sp>
    </p:spTree>
    <p:extLst>
      <p:ext uri="{BB962C8B-B14F-4D97-AF65-F5344CB8AC3E}">
        <p14:creationId xmlns:p14="http://schemas.microsoft.com/office/powerpoint/2010/main" val="42955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45BE70-F43F-4212-B0DC-7807E8DA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12" y="1790462"/>
            <a:ext cx="2775851" cy="10768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791880-86EF-4B50-B5A1-732595CA6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010" y="2519091"/>
            <a:ext cx="4851717" cy="363878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FC0056-F927-4D63-8FE2-2D684C6B8F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鲁棒最小二乘</a:t>
            </a:r>
            <a:r>
              <a:rPr lang="en-US" altLang="zh-CN" dirty="0"/>
              <a:t>——GNC</a:t>
            </a:r>
            <a:r>
              <a:rPr lang="zh-CN" altLang="en-US" dirty="0"/>
              <a:t>方法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0258B-E543-4418-B620-0B0BB78E262A}"/>
              </a:ext>
            </a:extLst>
          </p:cNvPr>
          <p:cNvSpPr txBox="1"/>
          <p:nvPr/>
        </p:nvSpPr>
        <p:spPr>
          <a:xfrm>
            <a:off x="1617560" y="6027646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Geman</a:t>
            </a:r>
            <a:r>
              <a:rPr lang="en-US" altLang="zh-CN" sz="2400" dirty="0"/>
              <a:t> McClure</a:t>
            </a:r>
            <a:r>
              <a:rPr lang="zh-CN" altLang="en-US" sz="2400" dirty="0"/>
              <a:t>函数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02884-3230-40EA-B32B-32485A339187}"/>
              </a:ext>
            </a:extLst>
          </p:cNvPr>
          <p:cNvSpPr txBox="1"/>
          <p:nvPr/>
        </p:nvSpPr>
        <p:spPr>
          <a:xfrm>
            <a:off x="1075351" y="1080052"/>
            <a:ext cx="8653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此时目标函数非凸，使用</a:t>
            </a:r>
            <a:r>
              <a:rPr lang="en-US" altLang="zh-CN" sz="2400" dirty="0"/>
              <a:t>Graduated Non Convex</a:t>
            </a:r>
            <a:r>
              <a:rPr lang="zh-CN" altLang="en-US" sz="2400" dirty="0"/>
              <a:t>可加速求解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A28CF9F-08DF-430C-9E23-5A69A94F67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825264"/>
              </p:ext>
            </p:extLst>
          </p:nvPr>
        </p:nvGraphicFramePr>
        <p:xfrm>
          <a:off x="3382963" y="1899444"/>
          <a:ext cx="19018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" name="Equation" r:id="rId5" imgW="927000" imgH="419040" progId="Equation.DSMT4">
                  <p:embed/>
                </p:oleObj>
              </mc:Choice>
              <mc:Fallback>
                <p:oleObj name="Equation" r:id="rId5" imgW="927000" imgH="419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AADACA1-862C-488A-B714-4C6F31E6E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82963" y="1899444"/>
                        <a:ext cx="1901825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21B741-D307-42B3-BDE1-CBDDCFC52E75}"/>
              </a:ext>
            </a:extLst>
          </p:cNvPr>
          <p:cNvSpPr/>
          <p:nvPr/>
        </p:nvSpPr>
        <p:spPr>
          <a:xfrm>
            <a:off x="5519530" y="2217003"/>
            <a:ext cx="748748" cy="278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6E7729-698A-43A3-B5EC-57BF1231E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146" y="2497971"/>
            <a:ext cx="4850845" cy="36381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57DDF9-132C-43D3-A99A-0CACDC560234}"/>
              </a:ext>
            </a:extLst>
          </p:cNvPr>
          <p:cNvSpPr txBox="1"/>
          <p:nvPr/>
        </p:nvSpPr>
        <p:spPr>
          <a:xfrm>
            <a:off x="7385022" y="6027645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GNC-GM</a:t>
            </a:r>
            <a:r>
              <a:rPr lang="zh-CN" altLang="en-US" sz="2400" dirty="0"/>
              <a:t>函数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7F3657-1C4D-4660-BE50-04492A4FABCD}"/>
              </a:ext>
            </a:extLst>
          </p:cNvPr>
          <p:cNvSpPr txBox="1"/>
          <p:nvPr/>
        </p:nvSpPr>
        <p:spPr>
          <a:xfrm>
            <a:off x="1075351" y="1487488"/>
            <a:ext cx="4209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迭代过程中逐渐靠近非凸目标</a:t>
            </a:r>
          </a:p>
        </p:txBody>
      </p:sp>
    </p:spTree>
    <p:extLst>
      <p:ext uri="{BB962C8B-B14F-4D97-AF65-F5344CB8AC3E}">
        <p14:creationId xmlns:p14="http://schemas.microsoft.com/office/powerpoint/2010/main" val="237517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FC0056-F927-4D63-8FE2-2D684C6B8F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鲁棒最小二乘</a:t>
            </a:r>
            <a:r>
              <a:rPr lang="en-US" altLang="zh-CN" dirty="0"/>
              <a:t>——GNC</a:t>
            </a:r>
            <a:r>
              <a:rPr lang="zh-CN" altLang="en-US" dirty="0"/>
              <a:t>方法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5BE70-F43F-4212-B0DC-7807E8DA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12" y="1551926"/>
            <a:ext cx="2775851" cy="1076801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FA28CF9F-08DF-430C-9E23-5A69A94F6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2963" y="1660908"/>
          <a:ext cx="19018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7" name="Equation" r:id="rId4" imgW="927000" imgH="419040" progId="Equation.DSMT4">
                  <p:embed/>
                </p:oleObj>
              </mc:Choice>
              <mc:Fallback>
                <p:oleObj name="Equation" r:id="rId4" imgW="927000" imgH="41904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FA28CF9F-08DF-430C-9E23-5A69A94F67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2963" y="1660908"/>
                        <a:ext cx="1901825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21B741-D307-42B3-BDE1-CBDDCFC52E75}"/>
              </a:ext>
            </a:extLst>
          </p:cNvPr>
          <p:cNvSpPr/>
          <p:nvPr/>
        </p:nvSpPr>
        <p:spPr>
          <a:xfrm>
            <a:off x="5519530" y="1978467"/>
            <a:ext cx="748748" cy="278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4B4D1-E009-4605-B0B2-BA4341EEB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842" y="2773450"/>
            <a:ext cx="3952945" cy="85512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A71C69-DB7D-4546-9253-5708554E506E}"/>
              </a:ext>
            </a:extLst>
          </p:cNvPr>
          <p:cNvSpPr/>
          <p:nvPr/>
        </p:nvSpPr>
        <p:spPr>
          <a:xfrm>
            <a:off x="5519530" y="3061935"/>
            <a:ext cx="748748" cy="278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7E338-DBD1-4EEB-B998-A7E1E83C6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012" y="2662612"/>
            <a:ext cx="5692031" cy="1076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F0143-F8F6-4E88-B411-C3C81FA30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9722" y="3411362"/>
            <a:ext cx="4004182" cy="30031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59F6C-04D3-471C-9297-38FE43EA7BF2}"/>
              </a:ext>
            </a:extLst>
          </p:cNvPr>
          <p:cNvSpPr txBox="1"/>
          <p:nvPr/>
        </p:nvSpPr>
        <p:spPr>
          <a:xfrm>
            <a:off x="5893904" y="5701391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GNC-TLS</a:t>
            </a:r>
            <a:r>
              <a:rPr lang="zh-CN" altLang="en-US" sz="2400" dirty="0"/>
              <a:t>函数（</a:t>
            </a:r>
            <a:r>
              <a:rPr lang="en-US" altLang="zh-CN" sz="2400" dirty="0"/>
              <a:t>truncated least square</a:t>
            </a:r>
            <a:r>
              <a:rPr lang="zh-CN" altLang="en-US" sz="2400" dirty="0"/>
              <a:t>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DD7F1F-BFB8-4789-B5A9-C2BB7AFEA2B9}"/>
              </a:ext>
            </a:extLst>
          </p:cNvPr>
          <p:cNvSpPr txBox="1"/>
          <p:nvPr/>
        </p:nvSpPr>
        <p:spPr>
          <a:xfrm>
            <a:off x="1075351" y="1080052"/>
            <a:ext cx="8294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此时目标函数非凸，使用</a:t>
            </a:r>
            <a:r>
              <a:rPr lang="en-US" altLang="zh-CN" sz="2400" dirty="0"/>
              <a:t>Graduated Non Convex</a:t>
            </a:r>
            <a:r>
              <a:rPr lang="zh-CN" altLang="en-US" sz="2400" dirty="0"/>
              <a:t>可加速求解</a:t>
            </a:r>
          </a:p>
        </p:txBody>
      </p:sp>
    </p:spTree>
    <p:extLst>
      <p:ext uri="{BB962C8B-B14F-4D97-AF65-F5344CB8AC3E}">
        <p14:creationId xmlns:p14="http://schemas.microsoft.com/office/powerpoint/2010/main" val="1649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059DCB-1D46-48E5-AC09-0FED95108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572232" cy="598488"/>
          </a:xfrm>
        </p:spPr>
        <p:txBody>
          <a:bodyPr/>
          <a:lstStyle/>
          <a:p>
            <a:r>
              <a:rPr lang="zh-CN" altLang="en-US" dirty="0"/>
              <a:t>鲁棒最小二乘</a:t>
            </a:r>
            <a:r>
              <a:rPr lang="en-US" altLang="zh-CN" dirty="0"/>
              <a:t>——Black-Rangarajan duality</a:t>
            </a:r>
            <a:endParaRPr lang="zh-CN" alt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6C72485-9F18-43DD-98CE-36B856AB9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369170"/>
              </p:ext>
            </p:extLst>
          </p:nvPr>
        </p:nvGraphicFramePr>
        <p:xfrm>
          <a:off x="6988681" y="768624"/>
          <a:ext cx="2916237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0" name="Equation" r:id="rId3" imgW="2916938" imgH="1129361" progId="Equation.DSMT4">
                  <p:embed/>
                </p:oleObj>
              </mc:Choice>
              <mc:Fallback>
                <p:oleObj name="Equation" r:id="rId3" imgW="2916938" imgH="1129361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6C72485-9F18-43DD-98CE-36B856AB96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8681" y="768624"/>
                        <a:ext cx="2916237" cy="112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8871BE9-3BC5-491A-AC14-2B7D5C520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681" y="1897337"/>
            <a:ext cx="5155583" cy="1128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CEA63-E7F1-4042-A792-EDFCC5509322}"/>
              </a:ext>
            </a:extLst>
          </p:cNvPr>
          <p:cNvSpPr txBox="1"/>
          <p:nvPr/>
        </p:nvSpPr>
        <p:spPr>
          <a:xfrm>
            <a:off x="337931" y="854306"/>
            <a:ext cx="3331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GNC</a:t>
            </a:r>
            <a:r>
              <a:rPr lang="zh-CN" altLang="en-US" sz="2400" dirty="0"/>
              <a:t>完整迭代求解过程</a:t>
            </a:r>
            <a:endParaRPr lang="en-US" altLang="zh-CN" sz="2400" dirty="0"/>
          </a:p>
          <a:p>
            <a:r>
              <a:rPr lang="en-US" altLang="zh-CN" sz="2400" dirty="0"/>
              <a:t>1. </a:t>
            </a:r>
            <a:r>
              <a:rPr lang="zh-CN" altLang="en-US" sz="2400" dirty="0"/>
              <a:t>固定权重，求解状态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55626-78DE-4246-B499-F9E7265FF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68" y="1705165"/>
            <a:ext cx="4082962" cy="889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1F710-870D-41BA-A6F7-7E9699A92AE2}"/>
              </a:ext>
            </a:extLst>
          </p:cNvPr>
          <p:cNvSpPr txBox="1"/>
          <p:nvPr/>
        </p:nvSpPr>
        <p:spPr>
          <a:xfrm>
            <a:off x="337931" y="2614849"/>
            <a:ext cx="4527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固定状态，根据残差更新权重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0997C-8612-456A-8595-FAA4F30B2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381" y="3076514"/>
            <a:ext cx="5862331" cy="952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546294-37A3-4312-8F33-26BB64EA6B5E}"/>
              </a:ext>
            </a:extLst>
          </p:cNvPr>
          <p:cNvSpPr txBox="1"/>
          <p:nvPr/>
        </p:nvSpPr>
        <p:spPr>
          <a:xfrm>
            <a:off x="6725476" y="4077894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GM-GNC</a:t>
            </a:r>
            <a:endParaRPr lang="zh-CN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B50B0-7D8A-42D8-8DDF-059CFED84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2884" y="4559780"/>
            <a:ext cx="3712345" cy="5186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D8EDA5-A955-4282-BA3E-1A1EB3F537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364"/>
          <a:stretch/>
        </p:blipFill>
        <p:spPr>
          <a:xfrm>
            <a:off x="7042884" y="5078479"/>
            <a:ext cx="2690506" cy="865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BF4F30-9B6E-471B-9B05-186CF9DF77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927" y="4354558"/>
            <a:ext cx="3322471" cy="8607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6CCD1D-CE74-4DBD-BBB4-571F4680E016}"/>
              </a:ext>
            </a:extLst>
          </p:cNvPr>
          <p:cNvSpPr txBox="1"/>
          <p:nvPr/>
        </p:nvSpPr>
        <p:spPr>
          <a:xfrm>
            <a:off x="463824" y="4077894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TLS-GNC</a:t>
            </a:r>
            <a:endParaRPr lang="zh-CN" alt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2C8292-7CC4-4A7A-AA37-941CC4EECF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047" b="3968"/>
          <a:stretch/>
        </p:blipFill>
        <p:spPr>
          <a:xfrm>
            <a:off x="623812" y="5199217"/>
            <a:ext cx="5628065" cy="1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ICP</a:t>
            </a:r>
            <a:r>
              <a:rPr lang="zh-CN" altLang="en-US" sz="2800" b="1" dirty="0">
                <a:solidFill>
                  <a:schemeClr val="accent2"/>
                </a:solidFill>
              </a:rPr>
              <a:t>基本算法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鲁棒最小二乘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现有方法对比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其他讨论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059DCB-1D46-48E5-AC09-0FED95108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572232" cy="598488"/>
          </a:xfrm>
        </p:spPr>
        <p:txBody>
          <a:bodyPr/>
          <a:lstStyle/>
          <a:p>
            <a:r>
              <a:rPr lang="zh-CN" altLang="en-US" dirty="0"/>
              <a:t>鲁棒最小二乘</a:t>
            </a:r>
            <a:r>
              <a:rPr lang="en-US" altLang="zh-CN" dirty="0"/>
              <a:t>——</a:t>
            </a:r>
            <a:r>
              <a:rPr lang="zh-CN" altLang="en-US" dirty="0"/>
              <a:t>实验结果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3B56F-69D0-4CFB-A83D-1235683B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82" y="1000538"/>
            <a:ext cx="2834493" cy="5102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490292-5F15-4D7E-86DD-53C83CDA9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82" y="1000537"/>
            <a:ext cx="2834493" cy="51020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D46162-3C28-49CD-AD10-D2BDA1732A3E}"/>
              </a:ext>
            </a:extLst>
          </p:cNvPr>
          <p:cNvSpPr txBox="1"/>
          <p:nvPr/>
        </p:nvSpPr>
        <p:spPr>
          <a:xfrm>
            <a:off x="611750" y="1000537"/>
            <a:ext cx="4993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实验结果表明</a:t>
            </a:r>
            <a:endParaRPr lang="en-US" altLang="zh-CN" sz="2400" dirty="0"/>
          </a:p>
          <a:p>
            <a:r>
              <a:rPr lang="en-US" altLang="zh-CN" sz="2400" dirty="0"/>
              <a:t>TLS-GNC</a:t>
            </a:r>
            <a:r>
              <a:rPr lang="zh-CN" altLang="en-US" sz="2400" dirty="0"/>
              <a:t>与</a:t>
            </a:r>
            <a:r>
              <a:rPr lang="en-US" altLang="zh-CN" sz="2400" dirty="0"/>
              <a:t>GM-GNC</a:t>
            </a:r>
          </a:p>
          <a:p>
            <a:r>
              <a:rPr lang="zh-CN" altLang="en-US" sz="2400" dirty="0"/>
              <a:t>均能有效自动排除不正确点对关系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7E566-56E2-4C29-B2ED-5423A7DD4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0" y="2458380"/>
            <a:ext cx="4113503" cy="3274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E7E35A-BDEF-4111-9174-84716FF44730}"/>
              </a:ext>
            </a:extLst>
          </p:cNvPr>
          <p:cNvSpPr txBox="1"/>
          <p:nvPr/>
        </p:nvSpPr>
        <p:spPr>
          <a:xfrm>
            <a:off x="1487729" y="5733293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GNC</a:t>
            </a:r>
            <a:r>
              <a:rPr lang="zh-CN" altLang="en-US" dirty="0"/>
              <a:t>迭代过程示意图</a:t>
            </a:r>
          </a:p>
        </p:txBody>
      </p:sp>
    </p:spTree>
    <p:extLst>
      <p:ext uri="{BB962C8B-B14F-4D97-AF65-F5344CB8AC3E}">
        <p14:creationId xmlns:p14="http://schemas.microsoft.com/office/powerpoint/2010/main" val="293041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</a:rPr>
              <a:t>ICP</a:t>
            </a:r>
            <a:r>
              <a:rPr lang="zh-CN" altLang="en-US" sz="2800" dirty="0">
                <a:solidFill>
                  <a:schemeClr val="accent2"/>
                </a:solidFill>
              </a:rPr>
              <a:t>基本算法</a:t>
            </a:r>
            <a:endParaRPr lang="en-US" altLang="zh-CN" sz="2800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</a:rPr>
              <a:t>鲁棒最小二乘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现有方法对比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</a:rPr>
              <a:t>其他讨论</a:t>
            </a:r>
          </a:p>
        </p:txBody>
      </p:sp>
    </p:spTree>
    <p:extLst>
      <p:ext uri="{BB962C8B-B14F-4D97-AF65-F5344CB8AC3E}">
        <p14:creationId xmlns:p14="http://schemas.microsoft.com/office/powerpoint/2010/main" val="33617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439999" cy="598488"/>
          </a:xfrm>
        </p:spPr>
        <p:txBody>
          <a:bodyPr/>
          <a:lstStyle/>
          <a:p>
            <a:r>
              <a:rPr lang="zh-CN" altLang="en-US" dirty="0"/>
              <a:t>现有方法对比</a:t>
            </a:r>
            <a:r>
              <a:rPr lang="en-US" altLang="zh-CN" dirty="0"/>
              <a:t>——</a:t>
            </a:r>
            <a:r>
              <a:rPr lang="zh-CN" altLang="en-US" dirty="0"/>
              <a:t>实验设置</a:t>
            </a: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35087C0F-E8E1-4894-BBB7-1D4457D37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0" y="37337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AF8E1-3139-4C00-A5D7-0EBD13EAE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3" t="16232" r="23557" b="19034"/>
          <a:stretch/>
        </p:blipFill>
        <p:spPr>
          <a:xfrm>
            <a:off x="3627389" y="3072711"/>
            <a:ext cx="2487657" cy="2443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F729EE-9093-4529-9605-44C28448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0" t="15164" r="29367" b="19468"/>
          <a:stretch/>
        </p:blipFill>
        <p:spPr>
          <a:xfrm>
            <a:off x="731788" y="2981498"/>
            <a:ext cx="2592935" cy="2625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8BFC5F-B555-4C4A-B9E9-DAE3273B9C39}"/>
              </a:ext>
            </a:extLst>
          </p:cNvPr>
          <p:cNvSpPr txBox="1"/>
          <p:nvPr/>
        </p:nvSpPr>
        <p:spPr>
          <a:xfrm>
            <a:off x="642731" y="993913"/>
            <a:ext cx="6032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给定一组标准点集（</a:t>
            </a:r>
            <a:r>
              <a:rPr lang="en-US" altLang="zh-CN" sz="2400" dirty="0"/>
              <a:t>bunny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尺寸标准化至半径为单位</a:t>
            </a:r>
            <a:r>
              <a:rPr lang="en-US" altLang="zh-CN" sz="2400" dirty="0"/>
              <a:t>1</a:t>
            </a:r>
            <a:r>
              <a:rPr lang="zh-CN" altLang="en-US" sz="2400" dirty="0"/>
              <a:t>的球内</a:t>
            </a:r>
            <a:endParaRPr lang="en-US" altLang="zh-CN" sz="2400" dirty="0"/>
          </a:p>
          <a:p>
            <a:r>
              <a:rPr lang="zh-CN" altLang="en-US" sz="2400" dirty="0"/>
              <a:t>随机生成一个</a:t>
            </a:r>
            <a:r>
              <a:rPr lang="en-US" altLang="zh-CN" sz="2400" dirty="0"/>
              <a:t>SO(3)</a:t>
            </a:r>
            <a:r>
              <a:rPr lang="zh-CN" altLang="en-US" sz="2400" dirty="0"/>
              <a:t>，变换得到目标点集</a:t>
            </a:r>
            <a:endParaRPr lang="en-US" altLang="zh-CN" sz="2400" dirty="0"/>
          </a:p>
          <a:p>
            <a:r>
              <a:rPr lang="zh-CN" altLang="en-US" sz="2400" dirty="0"/>
              <a:t>考察不同内点比例和噪声水平下求解鲁棒性</a:t>
            </a:r>
            <a:endParaRPr lang="en-US" altLang="zh-C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E9B9E-4C8C-4A6B-A2D9-1DFDC133FA35}"/>
              </a:ext>
            </a:extLst>
          </p:cNvPr>
          <p:cNvSpPr txBox="1"/>
          <p:nvPr/>
        </p:nvSpPr>
        <p:spPr>
          <a:xfrm>
            <a:off x="943824" y="55704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95%</a:t>
            </a:r>
            <a:r>
              <a:rPr lang="zh-CN" altLang="en-US" dirty="0"/>
              <a:t>内点比例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5071AE-79A7-4B7F-AFD3-4E871CC00DFA}"/>
              </a:ext>
            </a:extLst>
          </p:cNvPr>
          <p:cNvSpPr txBox="1"/>
          <p:nvPr/>
        </p:nvSpPr>
        <p:spPr>
          <a:xfrm>
            <a:off x="4086387" y="55765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80%</a:t>
            </a:r>
            <a:r>
              <a:rPr lang="zh-CN" altLang="en-US" dirty="0"/>
              <a:t>内点比例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17C5E7-74E4-4748-90FE-469D66631C1D}"/>
                  </a:ext>
                </a:extLst>
              </p:cNvPr>
              <p:cNvSpPr txBox="1"/>
              <p:nvPr/>
            </p:nvSpPr>
            <p:spPr>
              <a:xfrm>
                <a:off x="6884134" y="3229562"/>
                <a:ext cx="32624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基础噪声</a:t>
                </a:r>
                <a:endParaRPr lang="en-US" altLang="zh-CN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均匀施加在目标点集上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17C5E7-74E4-4748-90FE-469D6663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134" y="3229562"/>
                <a:ext cx="3262432" cy="1200329"/>
              </a:xfrm>
              <a:prstGeom prst="rect">
                <a:avLst/>
              </a:prstGeom>
              <a:blipFill>
                <a:blip r:embed="rId5"/>
                <a:stretch>
                  <a:fillRect l="-2804" t="-4061" r="-2056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8D227C-4996-4B7D-96D1-4D17D7F1712A}"/>
              </a:ext>
            </a:extLst>
          </p:cNvPr>
          <p:cNvSpPr txBox="1"/>
          <p:nvPr/>
        </p:nvSpPr>
        <p:spPr>
          <a:xfrm>
            <a:off x="6884134" y="993913"/>
            <a:ext cx="54617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内点比例设置</a:t>
            </a:r>
            <a:endParaRPr lang="en-US" altLang="zh-CN" sz="2400" b="1" dirty="0"/>
          </a:p>
          <a:p>
            <a:r>
              <a:rPr lang="zh-CN" altLang="en-US" sz="2400" dirty="0"/>
              <a:t>根据不同内点比例</a:t>
            </a:r>
            <a:endParaRPr lang="en-US" altLang="zh-CN" sz="2400" dirty="0"/>
          </a:p>
          <a:p>
            <a:r>
              <a:rPr lang="zh-CN" altLang="en-US" sz="2400" dirty="0"/>
              <a:t>随机选择点对进行破坏</a:t>
            </a:r>
            <a:endParaRPr lang="en-US" altLang="zh-CN" sz="2400" dirty="0"/>
          </a:p>
          <a:p>
            <a:r>
              <a:rPr lang="zh-CN" altLang="en-US" sz="2400" dirty="0"/>
              <a:t>（但至少保有</a:t>
            </a:r>
            <a:r>
              <a:rPr lang="en-US" altLang="zh-CN" sz="2400" dirty="0"/>
              <a:t>3</a:t>
            </a:r>
            <a:r>
              <a:rPr lang="zh-CN" altLang="en-US" sz="2400" dirty="0"/>
              <a:t>个点对，保证问题可解</a:t>
            </a:r>
            <a:r>
              <a:rPr lang="en-US" altLang="zh-CN" sz="2400" dirty="0"/>
              <a:t>)</a:t>
            </a:r>
          </a:p>
          <a:p>
            <a:r>
              <a:rPr lang="zh-CN" altLang="en-US" sz="2400" dirty="0"/>
              <a:t>破坏后的点在半径为</a:t>
            </a:r>
            <a:r>
              <a:rPr lang="en-US" altLang="zh-CN" sz="2400" dirty="0"/>
              <a:t>2</a:t>
            </a:r>
            <a:r>
              <a:rPr lang="zh-CN" altLang="en-US" sz="2400" dirty="0"/>
              <a:t>的球内随机分布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2AFA7A-0109-45A5-A570-9024C37E33A4}"/>
              </a:ext>
            </a:extLst>
          </p:cNvPr>
          <p:cNvSpPr txBox="1"/>
          <p:nvPr/>
        </p:nvSpPr>
        <p:spPr>
          <a:xfrm>
            <a:off x="6884134" y="46731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鲁棒性量化</a:t>
            </a:r>
            <a:endParaRPr lang="en-US" altLang="zh-CN" sz="2400" b="1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D1E3D5E-1B28-4EC8-859D-96676E2EF3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063977"/>
              </p:ext>
            </p:extLst>
          </p:nvPr>
        </p:nvGraphicFramePr>
        <p:xfrm>
          <a:off x="6977406" y="5134768"/>
          <a:ext cx="4732229" cy="49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Equation" r:id="rId6" imgW="2291608" imgH="237863" progId="Equation.DSMT4">
                  <p:embed/>
                </p:oleObj>
              </mc:Choice>
              <mc:Fallback>
                <p:oleObj name="Equation" r:id="rId6" imgW="2291608" imgH="23786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77406" y="5134768"/>
                        <a:ext cx="4732229" cy="49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AE89F67-E11F-4377-946D-35A6C4D18F4E}"/>
              </a:ext>
            </a:extLst>
          </p:cNvPr>
          <p:cNvSpPr txBox="1"/>
          <p:nvPr/>
        </p:nvSpPr>
        <p:spPr>
          <a:xfrm>
            <a:off x="6884134" y="5672509"/>
            <a:ext cx="268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实验规模</a:t>
            </a:r>
            <a:endParaRPr lang="en-US" altLang="zh-CN" sz="2400" b="1" dirty="0"/>
          </a:p>
          <a:p>
            <a:r>
              <a:rPr lang="zh-CN" altLang="en-US" sz="2400" dirty="0"/>
              <a:t>每组实验随机</a:t>
            </a:r>
            <a:r>
              <a:rPr lang="en-US" altLang="zh-CN" sz="2400" dirty="0"/>
              <a:t>40</a:t>
            </a:r>
            <a:r>
              <a:rPr lang="zh-CN" altLang="en-US" sz="2400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55463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5A7095-F186-441C-A35C-99C236DA3EC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现有方法对比</a:t>
                </a:r>
                <a:r>
                  <a:rPr lang="en-US" altLang="zh-CN" dirty="0"/>
                  <a:t>——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𝟎𝟎𝟏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5A7095-F186-441C-A35C-99C236DA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151" t="-12245" b="-3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030F692-3822-46FC-9883-C8E4B14D5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" y="1106555"/>
            <a:ext cx="8796366" cy="5088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C5EA26-855E-43C8-81F2-56E1A8CC3FD0}"/>
              </a:ext>
            </a:extLst>
          </p:cNvPr>
          <p:cNvSpPr txBox="1"/>
          <p:nvPr/>
        </p:nvSpPr>
        <p:spPr>
          <a:xfrm>
            <a:off x="8454818" y="3200398"/>
            <a:ext cx="31213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RANSAC10k</a:t>
            </a:r>
          </a:p>
          <a:p>
            <a:r>
              <a:rPr lang="en-US" altLang="zh-CN" dirty="0"/>
              <a:t>RANSAC</a:t>
            </a:r>
            <a:r>
              <a:rPr lang="zh-CN" altLang="en-US" dirty="0"/>
              <a:t>迭代</a:t>
            </a:r>
            <a:r>
              <a:rPr lang="en-US" altLang="zh-CN" dirty="0"/>
              <a:t>10k</a:t>
            </a:r>
            <a:r>
              <a:rPr lang="zh-CN" altLang="en-US" dirty="0"/>
              <a:t>次的结果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RANSAC1k</a:t>
            </a:r>
          </a:p>
          <a:p>
            <a:r>
              <a:rPr lang="en-US" altLang="zh-CN" dirty="0"/>
              <a:t>RANSAC</a:t>
            </a:r>
            <a:r>
              <a:rPr lang="zh-CN" altLang="en-US" dirty="0"/>
              <a:t>迭代</a:t>
            </a:r>
            <a:r>
              <a:rPr lang="en-US" altLang="zh-CN" dirty="0"/>
              <a:t>1k</a:t>
            </a:r>
            <a:r>
              <a:rPr lang="zh-CN" altLang="en-US" dirty="0"/>
              <a:t>次的结果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TEASER</a:t>
            </a:r>
          </a:p>
          <a:p>
            <a:r>
              <a:rPr lang="en-US" altLang="zh-CN" dirty="0"/>
              <a:t>TLS-GNC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TEASERC[2]</a:t>
            </a:r>
          </a:p>
          <a:p>
            <a:r>
              <a:rPr lang="en-US" altLang="zh-CN" dirty="0"/>
              <a:t>TLS-GNC</a:t>
            </a:r>
            <a:r>
              <a:rPr lang="zh-CN" altLang="en-US" dirty="0"/>
              <a:t>且加入最大团滤波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ZHOU</a:t>
            </a:r>
          </a:p>
          <a:p>
            <a:r>
              <a:rPr lang="en-US" altLang="zh-CN" dirty="0"/>
              <a:t>GM-GNC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6DA6-D06C-4534-A3C7-E2847BDD7C53}"/>
              </a:ext>
            </a:extLst>
          </p:cNvPr>
          <p:cNvSpPr txBox="1"/>
          <p:nvPr/>
        </p:nvSpPr>
        <p:spPr>
          <a:xfrm>
            <a:off x="8607287" y="1007165"/>
            <a:ext cx="3049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鲁棒函数参数选取影响不大</a:t>
            </a:r>
            <a:endParaRPr lang="en-US" altLang="zh-CN" dirty="0"/>
          </a:p>
          <a:p>
            <a:r>
              <a:rPr lang="zh-CN" altLang="en-US" dirty="0"/>
              <a:t>说明最大团滤波的有效性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3EBD6-4A30-4F5D-9014-F51F9E9C1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819" y="1652583"/>
            <a:ext cx="3001686" cy="14151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A4CA6A-64EF-4D99-B352-43910D4BAE56}"/>
              </a:ext>
            </a:extLst>
          </p:cNvPr>
          <p:cNvSpPr/>
          <p:nvPr/>
        </p:nvSpPr>
        <p:spPr>
          <a:xfrm>
            <a:off x="4287078" y="1305339"/>
            <a:ext cx="662609" cy="21236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9D914A-5814-4705-852F-7C55D523ABD5}"/>
              </a:ext>
            </a:extLst>
          </p:cNvPr>
          <p:cNvSpPr txBox="1"/>
          <p:nvPr/>
        </p:nvSpPr>
        <p:spPr>
          <a:xfrm>
            <a:off x="716281" y="6071008"/>
            <a:ext cx="1102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[2]H. Yang, J. Shi, and L. </a:t>
            </a:r>
            <a:r>
              <a:rPr lang="en-US" altLang="zh-CN" dirty="0" err="1"/>
              <a:t>Carlone</a:t>
            </a:r>
            <a:r>
              <a:rPr lang="en-US" altLang="zh-CN" dirty="0"/>
              <a:t>, “Teaser: Fast and certifiable point cloud registration,” IEEE Trans. Robot., vol. 37, no. 2, pp. 314–333, 2021, </a:t>
            </a:r>
            <a:r>
              <a:rPr lang="en-US" altLang="zh-CN" dirty="0" err="1"/>
              <a:t>doi</a:t>
            </a:r>
            <a:r>
              <a:rPr lang="en-US" altLang="zh-CN" dirty="0"/>
              <a:t>: 10.1109/TRO.2020.3033695.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17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E270D-BAE5-4CFC-8273-29EEBFC8E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" y="1106555"/>
            <a:ext cx="8796368" cy="5088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5A7095-F186-441C-A35C-99C236DA3EC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现有方法对比</a:t>
                </a:r>
                <a:r>
                  <a:rPr lang="en-US" altLang="zh-CN" dirty="0"/>
                  <a:t>——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5A7095-F186-441C-A35C-99C236DA3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4"/>
                <a:stretch>
                  <a:fillRect l="-2151" t="-12245" b="-3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6C5EA26-855E-43C8-81F2-56E1A8CC3FD0}"/>
              </a:ext>
            </a:extLst>
          </p:cNvPr>
          <p:cNvSpPr txBox="1"/>
          <p:nvPr/>
        </p:nvSpPr>
        <p:spPr>
          <a:xfrm>
            <a:off x="8454818" y="3200398"/>
            <a:ext cx="31213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RANSAC10k</a:t>
            </a:r>
          </a:p>
          <a:p>
            <a:r>
              <a:rPr lang="en-US" altLang="zh-CN" dirty="0"/>
              <a:t>RANSAC</a:t>
            </a:r>
            <a:r>
              <a:rPr lang="zh-CN" altLang="en-US" dirty="0"/>
              <a:t>迭代</a:t>
            </a:r>
            <a:r>
              <a:rPr lang="en-US" altLang="zh-CN" dirty="0"/>
              <a:t>10k</a:t>
            </a:r>
            <a:r>
              <a:rPr lang="zh-CN" altLang="en-US" dirty="0"/>
              <a:t>次的结果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RANSAC1k</a:t>
            </a:r>
          </a:p>
          <a:p>
            <a:r>
              <a:rPr lang="en-US" altLang="zh-CN" dirty="0"/>
              <a:t>RANSAC</a:t>
            </a:r>
            <a:r>
              <a:rPr lang="zh-CN" altLang="en-US" dirty="0"/>
              <a:t>迭代</a:t>
            </a:r>
            <a:r>
              <a:rPr lang="en-US" altLang="zh-CN" dirty="0"/>
              <a:t>1k</a:t>
            </a:r>
            <a:r>
              <a:rPr lang="zh-CN" altLang="en-US" dirty="0"/>
              <a:t>次的结果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TEASER</a:t>
            </a:r>
          </a:p>
          <a:p>
            <a:r>
              <a:rPr lang="en-US" altLang="zh-CN" dirty="0"/>
              <a:t>TLS-GNC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TEASERC[2]</a:t>
            </a:r>
          </a:p>
          <a:p>
            <a:r>
              <a:rPr lang="en-US" altLang="zh-CN" dirty="0"/>
              <a:t>TLS-GNC</a:t>
            </a:r>
            <a:r>
              <a:rPr lang="zh-CN" altLang="en-US" dirty="0"/>
              <a:t>且加入最大团滤波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ZHOU</a:t>
            </a:r>
          </a:p>
          <a:p>
            <a:r>
              <a:rPr lang="en-US" altLang="zh-CN" dirty="0"/>
              <a:t>GM-GNC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66DA6-D06C-4534-A3C7-E2847BDD7C53}"/>
              </a:ext>
            </a:extLst>
          </p:cNvPr>
          <p:cNvSpPr txBox="1"/>
          <p:nvPr/>
        </p:nvSpPr>
        <p:spPr>
          <a:xfrm>
            <a:off x="8607287" y="100716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说明噪声对</a:t>
            </a:r>
            <a:r>
              <a:rPr lang="en-US" altLang="zh-CN" dirty="0"/>
              <a:t>GNC</a:t>
            </a:r>
            <a:r>
              <a:rPr lang="zh-CN" altLang="en-US" dirty="0"/>
              <a:t>方法干扰较大</a:t>
            </a:r>
            <a:endParaRPr lang="en-US" altLang="zh-CN" dirty="0"/>
          </a:p>
          <a:p>
            <a:r>
              <a:rPr lang="zh-CN" altLang="en-US" dirty="0"/>
              <a:t>猜测是点到点形式抗噪效果不好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6B4485C-A064-4636-9CD9-582C10205E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855020"/>
              </p:ext>
            </p:extLst>
          </p:nvPr>
        </p:nvGraphicFramePr>
        <p:xfrm>
          <a:off x="8607287" y="1653496"/>
          <a:ext cx="2719387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Equation" r:id="rId5" imgW="2718923" imgH="1208563" progId="Equation.DSMT4">
                  <p:embed/>
                </p:oleObj>
              </mc:Choice>
              <mc:Fallback>
                <p:oleObj name="Equation" r:id="rId5" imgW="2718923" imgH="120856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07287" y="1653496"/>
                        <a:ext cx="2719387" cy="1208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0F6B6DF-E478-4AA8-8487-2EDB1BA355A0}"/>
              </a:ext>
            </a:extLst>
          </p:cNvPr>
          <p:cNvSpPr/>
          <p:nvPr/>
        </p:nvSpPr>
        <p:spPr>
          <a:xfrm>
            <a:off x="4287078" y="1305339"/>
            <a:ext cx="662609" cy="21236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835BDF-3EAB-4884-947C-02C3C0E79093}"/>
              </a:ext>
            </a:extLst>
          </p:cNvPr>
          <p:cNvSpPr txBox="1"/>
          <p:nvPr/>
        </p:nvSpPr>
        <p:spPr>
          <a:xfrm>
            <a:off x="716281" y="6071008"/>
            <a:ext cx="1102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[2]H. Yang, J. Shi, and L. </a:t>
            </a:r>
            <a:r>
              <a:rPr lang="en-US" altLang="zh-CN" dirty="0" err="1"/>
              <a:t>Carlone</a:t>
            </a:r>
            <a:r>
              <a:rPr lang="en-US" altLang="zh-CN" dirty="0"/>
              <a:t>, “Teaser: Fast and certifiable point cloud registration,” IEEE Trans. Robot., vol. 37, no. 2, pp. 314–333, 2021, </a:t>
            </a:r>
            <a:r>
              <a:rPr lang="en-US" altLang="zh-CN" dirty="0" err="1"/>
              <a:t>doi</a:t>
            </a:r>
            <a:r>
              <a:rPr lang="en-US" altLang="zh-CN" dirty="0"/>
              <a:t>: 10.1109/TRO.2020.3033695.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37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</a:rPr>
              <a:t>ICP</a:t>
            </a:r>
            <a:r>
              <a:rPr lang="zh-CN" altLang="en-US" sz="2800" dirty="0">
                <a:solidFill>
                  <a:schemeClr val="accent2"/>
                </a:solidFill>
              </a:rPr>
              <a:t>基本算法</a:t>
            </a:r>
            <a:endParaRPr lang="en-US" altLang="zh-CN" sz="2800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</a:rPr>
              <a:t>鲁棒最小二乘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</a:rPr>
              <a:t>现有方法对比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其他讨论</a:t>
            </a:r>
          </a:p>
        </p:txBody>
      </p:sp>
    </p:spTree>
    <p:extLst>
      <p:ext uri="{BB962C8B-B14F-4D97-AF65-F5344CB8AC3E}">
        <p14:creationId xmlns:p14="http://schemas.microsoft.com/office/powerpoint/2010/main" val="142399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439999" cy="598488"/>
          </a:xfrm>
        </p:spPr>
        <p:txBody>
          <a:bodyPr/>
          <a:lstStyle/>
          <a:p>
            <a:r>
              <a:rPr lang="zh-CN" altLang="en-US" dirty="0"/>
              <a:t>其他讨论</a:t>
            </a:r>
            <a:r>
              <a:rPr lang="en-US" altLang="zh-CN" dirty="0"/>
              <a:t>——</a:t>
            </a:r>
            <a:r>
              <a:rPr lang="zh-CN" altLang="en-US" dirty="0"/>
              <a:t>噪声问题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C128A-92BF-4297-AC27-ADC88DB7F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97" y="1084217"/>
            <a:ext cx="6902870" cy="222254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B3DB765-868D-436B-902B-6EDB98873D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634983"/>
              </p:ext>
            </p:extLst>
          </p:nvPr>
        </p:nvGraphicFramePr>
        <p:xfrm>
          <a:off x="389542" y="3626141"/>
          <a:ext cx="3763914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8" name="Equation" r:id="rId4" imgW="1333500" imgH="292100" progId="Equation.DSMT4">
                  <p:embed/>
                </p:oleObj>
              </mc:Choice>
              <mc:Fallback>
                <p:oleObj name="Equation" r:id="rId4" imgW="1333500" imgH="292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42" y="3626141"/>
                        <a:ext cx="3763914" cy="833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389ED4C-DE54-43E4-AE0B-789D3FDC44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921235"/>
              </p:ext>
            </p:extLst>
          </p:nvPr>
        </p:nvGraphicFramePr>
        <p:xfrm>
          <a:off x="389542" y="4999054"/>
          <a:ext cx="427473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9" name="Equation" r:id="rId6" imgW="1511300" imgH="292100" progId="Equation.DSMT4">
                  <p:embed/>
                </p:oleObj>
              </mc:Choice>
              <mc:Fallback>
                <p:oleObj name="Equation" r:id="rId6" imgW="1511300" imgH="292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42" y="4999054"/>
                        <a:ext cx="4274730" cy="8334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72CF5F0-0AD2-4D60-A2B8-475ABA4155E9}"/>
              </a:ext>
            </a:extLst>
          </p:cNvPr>
          <p:cNvSpPr txBox="1"/>
          <p:nvPr/>
        </p:nvSpPr>
        <p:spPr>
          <a:xfrm>
            <a:off x="147424" y="32568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Point to point</a:t>
            </a:r>
            <a:endParaRPr lang="zh-CN" altLang="en-US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70F0D4E7-00E1-40E8-AC62-0B8C72D4A5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3328"/>
              </p:ext>
            </p:extLst>
          </p:nvPr>
        </p:nvGraphicFramePr>
        <p:xfrm>
          <a:off x="175999" y="1599586"/>
          <a:ext cx="4373498" cy="1191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0" name="Equation" r:id="rId8" imgW="1957430" imgH="533303" progId="Equation.DSMT4">
                  <p:embed/>
                </p:oleObj>
              </mc:Choice>
              <mc:Fallback>
                <p:oleObj name="Equation" r:id="rId8" imgW="1957430" imgH="53330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999" y="1599586"/>
                        <a:ext cx="4373498" cy="1191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241A978-17BF-45AE-9DB0-0B5BE413D5A1}"/>
              </a:ext>
            </a:extLst>
          </p:cNvPr>
          <p:cNvSpPr txBox="1"/>
          <p:nvPr/>
        </p:nvSpPr>
        <p:spPr>
          <a:xfrm>
            <a:off x="175999" y="450762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Point to plane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74BD2F-5098-4F77-BC17-07EA01636A27}"/>
              </a:ext>
            </a:extLst>
          </p:cNvPr>
          <p:cNvSpPr txBox="1"/>
          <p:nvPr/>
        </p:nvSpPr>
        <p:spPr>
          <a:xfrm>
            <a:off x="175999" y="595846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GICP</a:t>
            </a:r>
            <a:r>
              <a:rPr lang="zh-CN" altLang="en-US" dirty="0"/>
              <a:t>，</a:t>
            </a:r>
            <a:r>
              <a:rPr lang="en-US" altLang="zh-CN" dirty="0"/>
              <a:t>NICP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7A6B0-19B9-461C-9D9D-42C3D8279DB8}"/>
              </a:ext>
            </a:extLst>
          </p:cNvPr>
          <p:cNvSpPr txBox="1"/>
          <p:nvPr/>
        </p:nvSpPr>
        <p:spPr>
          <a:xfrm>
            <a:off x="4795350" y="3675854"/>
            <a:ext cx="628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[1]</a:t>
            </a:r>
            <a:r>
              <a:rPr lang="zh-CN" altLang="en-US" sz="2800" dirty="0"/>
              <a:t>的解析法只适用于</a:t>
            </a:r>
            <a:r>
              <a:rPr lang="en-US" altLang="zh-CN" sz="2800" dirty="0"/>
              <a:t>point to point</a:t>
            </a:r>
            <a:r>
              <a:rPr lang="zh-CN" altLang="en-US" sz="2800" dirty="0"/>
              <a:t>形式</a:t>
            </a:r>
            <a:endParaRPr lang="en-US" altLang="zh-CN" sz="2800" dirty="0"/>
          </a:p>
          <a:p>
            <a:r>
              <a:rPr lang="zh-CN" altLang="en-US" sz="2800" dirty="0"/>
              <a:t>其他形式需要迭代求最小二乘解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E7A485-6141-412F-9FC5-9117F06274DC}"/>
              </a:ext>
            </a:extLst>
          </p:cNvPr>
          <p:cNvSpPr txBox="1"/>
          <p:nvPr/>
        </p:nvSpPr>
        <p:spPr>
          <a:xfrm>
            <a:off x="147424" y="102550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残差函数的不同形式</a:t>
            </a:r>
          </a:p>
        </p:txBody>
      </p:sp>
    </p:spTree>
    <p:extLst>
      <p:ext uri="{BB962C8B-B14F-4D97-AF65-F5344CB8AC3E}">
        <p14:creationId xmlns:p14="http://schemas.microsoft.com/office/powerpoint/2010/main" val="38482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42D5E-ABA8-494B-985B-D667A838E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其他讨论</a:t>
            </a:r>
            <a:r>
              <a:rPr lang="en-US" altLang="zh-CN" dirty="0"/>
              <a:t>——</a:t>
            </a:r>
            <a:r>
              <a:rPr lang="zh-CN" altLang="en-US" dirty="0"/>
              <a:t>其他形式的求解方法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66C86-5875-43BD-B34F-37BFE0675D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4262D-4BD0-4723-B8F9-AC22EE0E26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C8BF7-C7CF-4817-8610-B3902F3B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1" y="765020"/>
            <a:ext cx="5556999" cy="107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F6A2E-B208-4530-A0CA-3AAEBAF5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1889232"/>
            <a:ext cx="4822787" cy="1075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F0DB3B-F734-4EB7-B72B-0D6E8FA46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56" y="3013495"/>
            <a:ext cx="8004313" cy="1075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B06AB-E787-4646-A933-A9C8137BF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56" y="4204481"/>
            <a:ext cx="6059016" cy="14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0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42D5E-ABA8-494B-985B-D667A838E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其他讨论</a:t>
            </a:r>
            <a:r>
              <a:rPr lang="en-US" altLang="zh-CN" dirty="0"/>
              <a:t>——</a:t>
            </a:r>
            <a:r>
              <a:rPr lang="zh-CN" altLang="en-US" dirty="0"/>
              <a:t>对目标函数的处理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8B25B-9195-4CF8-AE65-0F0986B0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2931362"/>
            <a:ext cx="11290834" cy="1166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FBBE94-47B9-449B-8067-E14DEBC6A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1491557"/>
            <a:ext cx="6059016" cy="1440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3FC6F2-7999-4AED-81B0-5EC38E267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56" y="4128362"/>
            <a:ext cx="9250017" cy="1814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005D76-BB0D-4519-BE61-02BD7FAB956C}"/>
              </a:ext>
            </a:extLst>
          </p:cNvPr>
          <p:cNvSpPr txBox="1"/>
          <p:nvPr/>
        </p:nvSpPr>
        <p:spPr>
          <a:xfrm>
            <a:off x="319056" y="915598"/>
            <a:ext cx="3767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zh-CN" altLang="en-US" sz="2400" dirty="0"/>
              <a:t>半正定，目标函数是凸的</a:t>
            </a:r>
          </a:p>
        </p:txBody>
      </p:sp>
    </p:spTree>
    <p:extLst>
      <p:ext uri="{BB962C8B-B14F-4D97-AF65-F5344CB8AC3E}">
        <p14:creationId xmlns:p14="http://schemas.microsoft.com/office/powerpoint/2010/main" val="153557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464FED-EC49-4CDC-9712-930C0ACB2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其他讨论</a:t>
            </a:r>
            <a:r>
              <a:rPr lang="en-US" altLang="zh-CN" dirty="0"/>
              <a:t>——</a:t>
            </a:r>
            <a:r>
              <a:rPr lang="zh-CN" altLang="en-US" dirty="0"/>
              <a:t>对约束的处理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6559F-92CF-4581-9F68-1CA103B0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08" y="1193398"/>
            <a:ext cx="7091960" cy="1331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6D7A0-D0FC-4BFA-AF51-CDD4730D14AD}"/>
              </a:ext>
            </a:extLst>
          </p:cNvPr>
          <p:cNvSpPr txBox="1"/>
          <p:nvPr/>
        </p:nvSpPr>
        <p:spPr>
          <a:xfrm>
            <a:off x="145773" y="5398264"/>
            <a:ext cx="12046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[3]J. Briales and J. Gonzalez-Jimenez, “Convex global 3D registration with </a:t>
            </a:r>
            <a:r>
              <a:rPr lang="en-US" altLang="zh-CN" dirty="0" err="1"/>
              <a:t>lagrangian</a:t>
            </a:r>
            <a:r>
              <a:rPr lang="en-US" altLang="zh-CN" dirty="0"/>
              <a:t> duality,” Proc. - 30th IEEE Conf. </a:t>
            </a:r>
            <a:r>
              <a:rPr lang="en-US" altLang="zh-CN" dirty="0" err="1"/>
              <a:t>Comput</a:t>
            </a:r>
            <a:r>
              <a:rPr lang="en-US" altLang="zh-CN" dirty="0"/>
              <a:t>. Vis. Pattern Recognition, CVPR 2017, vol. 2017-January, pp. 5612–5621, 2017, </a:t>
            </a:r>
            <a:r>
              <a:rPr lang="en-US" altLang="zh-CN" dirty="0" err="1"/>
              <a:t>doi</a:t>
            </a:r>
            <a:r>
              <a:rPr lang="en-US" altLang="zh-CN" dirty="0"/>
              <a:t>: 10.1109/CVPR.2017.595.</a:t>
            </a:r>
          </a:p>
          <a:p>
            <a:r>
              <a:rPr lang="en-US" altLang="zh-CN" dirty="0"/>
              <a:t>[4] Z. Li, J. Gou, and Y. Chu, “Geometric algorithms for workpiece localization,” IEEE Trans. Robot. </a:t>
            </a:r>
            <a:r>
              <a:rPr lang="en-US" altLang="zh-CN" dirty="0" err="1"/>
              <a:t>Autom</a:t>
            </a:r>
            <a:r>
              <a:rPr lang="en-US" altLang="zh-CN" dirty="0"/>
              <a:t>., vol. 14, no. 6, pp. 864–878, 1998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7789F-1FE6-46EC-8E50-59426F5DF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08" y="2595400"/>
            <a:ext cx="5667295" cy="1413219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627C4C8-F3E0-4855-AD5B-AD332A825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91406"/>
              </p:ext>
            </p:extLst>
          </p:nvPr>
        </p:nvGraphicFramePr>
        <p:xfrm>
          <a:off x="8349185" y="884936"/>
          <a:ext cx="3702663" cy="3587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Equation" r:id="rId5" imgW="1021660" imgH="990318" progId="Equation.DSMT4">
                  <p:embed/>
                </p:oleObj>
              </mc:Choice>
              <mc:Fallback>
                <p:oleObj name="Equation" r:id="rId5" imgW="1021660" imgH="9903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49185" y="884936"/>
                        <a:ext cx="3702663" cy="3587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7ACE64-DA67-4BC0-8CCA-F2E915E8595B}"/>
              </a:ext>
            </a:extLst>
          </p:cNvPr>
          <p:cNvSpPr txBox="1"/>
          <p:nvPr/>
        </p:nvSpPr>
        <p:spPr>
          <a:xfrm>
            <a:off x="477077" y="4103277"/>
            <a:ext cx="5022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将</a:t>
            </a:r>
            <a:r>
              <a:rPr lang="en-US" altLang="zh-CN" sz="2400" dirty="0"/>
              <a:t>SO(3)</a:t>
            </a:r>
            <a:r>
              <a:rPr lang="zh-CN" altLang="en-US" sz="2400" dirty="0"/>
              <a:t>约束放松，转化为</a:t>
            </a:r>
            <a:r>
              <a:rPr lang="en-US" altLang="zh-CN" sz="2400" dirty="0"/>
              <a:t>QCQP</a:t>
            </a:r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建立对偶问题，转化为</a:t>
            </a:r>
            <a:r>
              <a:rPr lang="en-US" altLang="zh-CN" sz="2400" dirty="0"/>
              <a:t>SDP</a:t>
            </a:r>
          </a:p>
          <a:p>
            <a:r>
              <a:rPr lang="zh-CN" altLang="en-US" sz="2400" dirty="0"/>
              <a:t>论文结论：鲁棒性好，耗时较高</a:t>
            </a:r>
          </a:p>
        </p:txBody>
      </p:sp>
    </p:spTree>
    <p:extLst>
      <p:ext uri="{BB962C8B-B14F-4D97-AF65-F5344CB8AC3E}">
        <p14:creationId xmlns:p14="http://schemas.microsoft.com/office/powerpoint/2010/main" val="378090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ICP</a:t>
            </a:r>
            <a:r>
              <a:rPr lang="zh-CN" altLang="en-US" sz="2800" b="1" dirty="0">
                <a:solidFill>
                  <a:schemeClr val="accent2"/>
                </a:solidFill>
              </a:rPr>
              <a:t>基本算法</a:t>
            </a:r>
            <a:endParaRPr lang="en-US" altLang="zh-CN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</a:rPr>
              <a:t>鲁棒最小二乘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</a:rPr>
              <a:t>现有方法对比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</a:rPr>
              <a:t>其他讨论</a:t>
            </a:r>
          </a:p>
        </p:txBody>
      </p:sp>
    </p:spTree>
    <p:extLst>
      <p:ext uri="{BB962C8B-B14F-4D97-AF65-F5344CB8AC3E}">
        <p14:creationId xmlns:p14="http://schemas.microsoft.com/office/powerpoint/2010/main" val="122663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439999" cy="598488"/>
          </a:xfrm>
        </p:spPr>
        <p:txBody>
          <a:bodyPr/>
          <a:lstStyle/>
          <a:p>
            <a:r>
              <a:rPr lang="en-US" altLang="zh-CN" dirty="0"/>
              <a:t>ICP</a:t>
            </a:r>
            <a:r>
              <a:rPr lang="zh-CN" altLang="en-US" dirty="0"/>
              <a:t>的局限</a:t>
            </a:r>
            <a:r>
              <a:rPr lang="en-US" altLang="zh-CN" dirty="0"/>
              <a:t>——</a:t>
            </a:r>
            <a:r>
              <a:rPr lang="zh-CN" altLang="en-US" dirty="0"/>
              <a:t>局部最优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34997-579D-4508-91F0-BAF00DCC77F2}"/>
              </a:ext>
            </a:extLst>
          </p:cNvPr>
          <p:cNvSpPr txBox="1"/>
          <p:nvPr/>
        </p:nvSpPr>
        <p:spPr>
          <a:xfrm>
            <a:off x="1332526" y="1095375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未知点对关系导致目标函数实际上非凸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469F6-E5CA-494E-9E6C-0A1F4E450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90" y="1673946"/>
            <a:ext cx="3572110" cy="2333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10B89-FAC9-437A-B52B-878B127C1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90" y="4188545"/>
            <a:ext cx="3588884" cy="2009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199E68-2E11-423B-9682-C84F27E5B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26" y="1774084"/>
            <a:ext cx="4887299" cy="44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问题提出</a:t>
            </a:r>
            <a:r>
              <a:rPr lang="en-US" altLang="zh-CN" dirty="0"/>
              <a:t>——</a:t>
            </a:r>
            <a:r>
              <a:rPr lang="zh-CN" altLang="en-US" dirty="0"/>
              <a:t>点云匹配的相关应用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8B1C1-8D42-4F88-8689-729999E29258}"/>
              </a:ext>
            </a:extLst>
          </p:cNvPr>
          <p:cNvSpPr txBox="1"/>
          <p:nvPr/>
        </p:nvSpPr>
        <p:spPr>
          <a:xfrm>
            <a:off x="6578600" y="5217339"/>
            <a:ext cx="561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M. Young, C. Pretty, J. McCulloch, and R. Green, “Sparse point cloud registration and aggregation with mesh-based generalized iterative closest point,” </a:t>
            </a:r>
            <a:r>
              <a:rPr lang="en-US" altLang="zh-CN" sz="1800" i="1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J. F. Robot.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no. August, pp. 1–14, 2021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11AAD-F0D1-4997-A35B-DBDA9828BD49}"/>
              </a:ext>
            </a:extLst>
          </p:cNvPr>
          <p:cNvSpPr txBox="1"/>
          <p:nvPr/>
        </p:nvSpPr>
        <p:spPr>
          <a:xfrm>
            <a:off x="6674112" y="1238608"/>
            <a:ext cx="2339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位姿估计</a:t>
            </a:r>
            <a:endParaRPr lang="en-US" altLang="zh-CN" sz="2800" b="1" dirty="0"/>
          </a:p>
          <a:p>
            <a:r>
              <a:rPr lang="zh-CN" altLang="en-US" sz="2800" dirty="0"/>
              <a:t>三维表面重建</a:t>
            </a:r>
            <a:endParaRPr lang="en-US" altLang="zh-CN" sz="2800" dirty="0"/>
          </a:p>
          <a:p>
            <a:r>
              <a:rPr lang="zh-CN" altLang="en-US" sz="2800" dirty="0"/>
              <a:t>工件定位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CAD83-E1DD-4DC8-8281-0C4E85A98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8" r="8593"/>
          <a:stretch/>
        </p:blipFill>
        <p:spPr>
          <a:xfrm>
            <a:off x="514349" y="1238608"/>
            <a:ext cx="5962651" cy="4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8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问题提出</a:t>
            </a:r>
            <a:r>
              <a:rPr lang="en-US" altLang="zh-CN" dirty="0"/>
              <a:t>——</a:t>
            </a:r>
            <a:r>
              <a:rPr lang="zh-CN" altLang="en-US" dirty="0"/>
              <a:t>点云匹配的相关应用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B321F-870D-4BF3-B541-86BC9FDC6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0" y="1238608"/>
            <a:ext cx="5901878" cy="4603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E8B1C1-8D42-4F88-8689-729999E29258}"/>
              </a:ext>
            </a:extLst>
          </p:cNvPr>
          <p:cNvSpPr txBox="1"/>
          <p:nvPr/>
        </p:nvSpPr>
        <p:spPr>
          <a:xfrm>
            <a:off x="6578600" y="5217339"/>
            <a:ext cx="561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S. Choi, Q.-Y. Zhou, and V. </a:t>
            </a:r>
            <a:r>
              <a:rPr lang="en-US" altLang="zh-CN" sz="1800" kern="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Koltun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“Robust Large Scale Reconstruction of Indoor Scenes,” </a:t>
            </a:r>
            <a:r>
              <a:rPr lang="en-US" altLang="zh-CN" sz="1800" i="1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IEEE Conf. </a:t>
            </a:r>
            <a:r>
              <a:rPr lang="en-US" altLang="zh-CN" sz="1800" i="1" kern="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Comput</a:t>
            </a:r>
            <a:r>
              <a:rPr lang="en-US" altLang="zh-CN" sz="1800" i="1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. Vis. Pattern </a:t>
            </a:r>
            <a:r>
              <a:rPr lang="en-US" altLang="zh-CN" sz="1800" i="1" kern="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Recognit</a:t>
            </a:r>
            <a:r>
              <a:rPr lang="en-US" altLang="zh-CN" sz="1800" i="1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pp. 5556–5565, 2015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11AAD-F0D1-4997-A35B-DBDA9828BD49}"/>
              </a:ext>
            </a:extLst>
          </p:cNvPr>
          <p:cNvSpPr txBox="1"/>
          <p:nvPr/>
        </p:nvSpPr>
        <p:spPr>
          <a:xfrm>
            <a:off x="6674112" y="1238608"/>
            <a:ext cx="2339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位姿估计</a:t>
            </a:r>
            <a:endParaRPr lang="en-US" altLang="zh-CN" sz="2800" dirty="0"/>
          </a:p>
          <a:p>
            <a:r>
              <a:rPr lang="zh-CN" altLang="en-US" sz="2800" b="1" dirty="0"/>
              <a:t>三维表面重建</a:t>
            </a:r>
            <a:endParaRPr lang="en-US" altLang="zh-CN" sz="2800" b="1" dirty="0"/>
          </a:p>
          <a:p>
            <a:r>
              <a:rPr lang="zh-CN" altLang="en-US" sz="2800" dirty="0"/>
              <a:t>工件定位</a:t>
            </a:r>
          </a:p>
        </p:txBody>
      </p: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问题提出</a:t>
            </a:r>
            <a:r>
              <a:rPr lang="en-US" altLang="zh-CN" dirty="0"/>
              <a:t>——</a:t>
            </a:r>
            <a:r>
              <a:rPr lang="zh-CN" altLang="en-US" dirty="0"/>
              <a:t>点云匹配的相关应用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8B1C1-8D42-4F88-8689-729999E29258}"/>
              </a:ext>
            </a:extLst>
          </p:cNvPr>
          <p:cNvSpPr txBox="1"/>
          <p:nvPr/>
        </p:nvSpPr>
        <p:spPr>
          <a:xfrm>
            <a:off x="6578600" y="5217339"/>
            <a:ext cx="561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Z. Li, J. Gou, and Y. Chu, “Geometric algorithms for workpiece localization,” IEEE Trans. Robot. </a:t>
            </a:r>
            <a:r>
              <a:rPr lang="en-US" altLang="zh-CN" sz="1800" kern="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Autom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., vol. 14, no. 6, pp. 864–878, 1998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11AAD-F0D1-4997-A35B-DBDA9828BD49}"/>
              </a:ext>
            </a:extLst>
          </p:cNvPr>
          <p:cNvSpPr txBox="1"/>
          <p:nvPr/>
        </p:nvSpPr>
        <p:spPr>
          <a:xfrm>
            <a:off x="6674112" y="1238608"/>
            <a:ext cx="2339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位姿估计</a:t>
            </a:r>
            <a:endParaRPr lang="en-US" altLang="zh-CN" sz="2800" dirty="0"/>
          </a:p>
          <a:p>
            <a:r>
              <a:rPr lang="zh-CN" altLang="en-US" sz="2800" dirty="0"/>
              <a:t>三维表面重建</a:t>
            </a:r>
            <a:endParaRPr lang="en-US" altLang="zh-CN" sz="2800" dirty="0"/>
          </a:p>
          <a:p>
            <a:r>
              <a:rPr lang="zh-CN" altLang="en-US" sz="2800" b="1" dirty="0"/>
              <a:t>工件定位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40EBA-CAA3-423A-B73F-A2DD863E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090818"/>
            <a:ext cx="6122255" cy="43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08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439999" cy="598488"/>
          </a:xfrm>
        </p:spPr>
        <p:txBody>
          <a:bodyPr/>
          <a:lstStyle/>
          <a:p>
            <a:r>
              <a:rPr lang="zh-CN" altLang="en-US" dirty="0"/>
              <a:t>问题提出</a:t>
            </a:r>
            <a:r>
              <a:rPr lang="en-US" altLang="zh-CN" dirty="0"/>
              <a:t>——</a:t>
            </a:r>
            <a:r>
              <a:rPr lang="zh-CN" altLang="en-US" dirty="0"/>
              <a:t>给定点对关系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AF8BD3E-983F-419D-999D-1D96E0D4EF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163293"/>
              </p:ext>
            </p:extLst>
          </p:nvPr>
        </p:nvGraphicFramePr>
        <p:xfrm>
          <a:off x="1075351" y="1410286"/>
          <a:ext cx="1591649" cy="1729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" name="Equation" r:id="rId3" imgW="420068" imgH="457014" progId="Equation.DSMT4">
                  <p:embed/>
                </p:oleObj>
              </mc:Choice>
              <mc:Fallback>
                <p:oleObj name="Equation" r:id="rId3" imgW="420068" imgH="45701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351" y="1410286"/>
                        <a:ext cx="1591649" cy="1729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0CA2701-F018-4202-9EFD-1F287BE70C6E}"/>
              </a:ext>
            </a:extLst>
          </p:cNvPr>
          <p:cNvSpPr txBox="1"/>
          <p:nvPr/>
        </p:nvSpPr>
        <p:spPr>
          <a:xfrm>
            <a:off x="704850" y="887066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给定两组点集，对应关系由脚标自动建立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EB8E83-2200-4DB3-9C15-A521FE97EBAD}"/>
              </a:ext>
            </a:extLst>
          </p:cNvPr>
          <p:cNvSpPr txBox="1"/>
          <p:nvPr/>
        </p:nvSpPr>
        <p:spPr>
          <a:xfrm>
            <a:off x="704850" y="3217398"/>
            <a:ext cx="6149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求解一个刚性变换</a:t>
            </a:r>
            <a:r>
              <a:rPr lang="en-US" altLang="zh-CN" sz="2800" dirty="0"/>
              <a:t>T</a:t>
            </a:r>
            <a:r>
              <a:rPr lang="zh-CN" altLang="en-US" sz="2800" dirty="0"/>
              <a:t>，使目标函数最小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6E6EB93-BF4B-4A1C-A675-A884B61EA8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145504"/>
              </p:ext>
            </p:extLst>
          </p:nvPr>
        </p:nvGraphicFramePr>
        <p:xfrm>
          <a:off x="1075351" y="3904888"/>
          <a:ext cx="5677799" cy="1377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" name="Equation" r:id="rId5" imgW="1766523" imgH="428586" progId="Equation.DSMT4">
                  <p:embed/>
                </p:oleObj>
              </mc:Choice>
              <mc:Fallback>
                <p:oleObj name="Equation" r:id="rId5" imgW="1766523" imgH="4285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351" y="3904888"/>
                        <a:ext cx="5677799" cy="1377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03889673-9D7F-419D-9EBA-FC15A2188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150" y="1456377"/>
            <a:ext cx="4825682" cy="19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439999" cy="598488"/>
          </a:xfrm>
        </p:spPr>
        <p:txBody>
          <a:bodyPr/>
          <a:lstStyle/>
          <a:p>
            <a:r>
              <a:rPr lang="zh-CN" altLang="en-US" dirty="0"/>
              <a:t>问题提出</a:t>
            </a:r>
            <a:r>
              <a:rPr lang="en-US" altLang="zh-CN" dirty="0"/>
              <a:t>——</a:t>
            </a:r>
            <a:r>
              <a:rPr lang="zh-CN" altLang="en-US" dirty="0"/>
              <a:t>给定点对关系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6E6EB93-BF4B-4A1C-A675-A884B61EA8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479151"/>
              </p:ext>
            </p:extLst>
          </p:nvPr>
        </p:nvGraphicFramePr>
        <p:xfrm>
          <a:off x="1075351" y="711187"/>
          <a:ext cx="5677799" cy="1377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5" name="Equation" r:id="rId3" imgW="1766523" imgH="428586" progId="Equation.DSMT4">
                  <p:embed/>
                </p:oleObj>
              </mc:Choice>
              <mc:Fallback>
                <p:oleObj name="Equation" r:id="rId3" imgW="1766523" imgH="428586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26E6EB93-BF4B-4A1C-A675-A884B61EA8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351" y="711187"/>
                        <a:ext cx="5677799" cy="1377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13E3B7-1FFD-43F2-8B51-A17265987400}"/>
              </a:ext>
            </a:extLst>
          </p:cNvPr>
          <p:cNvSpPr txBox="1"/>
          <p:nvPr/>
        </p:nvSpPr>
        <p:spPr>
          <a:xfrm>
            <a:off x="932754" y="2088551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为简化目标函数和约束，将旋转与平移解耦处理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A22C399-907A-4597-BA1B-9240F9B04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508263"/>
              </p:ext>
            </p:extLst>
          </p:nvPr>
        </p:nvGraphicFramePr>
        <p:xfrm>
          <a:off x="1055688" y="2616200"/>
          <a:ext cx="6992937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6" name="Equation" r:id="rId5" imgW="2273040" imgH="444240" progId="Equation.DSMT4">
                  <p:embed/>
                </p:oleObj>
              </mc:Choice>
              <mc:Fallback>
                <p:oleObj name="Equation" r:id="rId5" imgW="22730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5688" y="2616200"/>
                        <a:ext cx="6992937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07D578-71BA-4FDD-9068-01B963DD3C47}"/>
                  </a:ext>
                </a:extLst>
              </p:cNvPr>
              <p:cNvSpPr txBox="1"/>
              <p:nvPr/>
            </p:nvSpPr>
            <p:spPr>
              <a:xfrm>
                <a:off x="931863" y="3984625"/>
                <a:ext cx="740779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固定旋转</a:t>
                </a:r>
                <a:r>
                  <a:rPr lang="en-US" altLang="zh-CN" sz="2800" dirty="0"/>
                  <a:t>R</a:t>
                </a:r>
                <a:r>
                  <a:rPr lang="zh-CN" altLang="en-US" sz="2800" dirty="0"/>
                  <a:t>，对于平移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/>
                  <a:t>上式为最小二乘问题</a:t>
                </a:r>
                <a:endParaRPr lang="en-US" altLang="zh-CN" sz="2800" dirty="0"/>
              </a:p>
              <a:p>
                <a:r>
                  <a:rPr lang="zh-CN" altLang="en-US" sz="2800" dirty="0"/>
                  <a:t>由一阶最优条件可直接导出平移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/>
                  <a:t>的解析解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07D578-71BA-4FDD-9068-01B963DD3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63" y="3984625"/>
                <a:ext cx="7407797" cy="954107"/>
              </a:xfrm>
              <a:prstGeom prst="rect">
                <a:avLst/>
              </a:prstGeom>
              <a:blipFill>
                <a:blip r:embed="rId7"/>
                <a:stretch>
                  <a:fillRect l="-1728" t="-7692" r="-247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6AC599A-78F8-4A7A-9D3A-E7F77776A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913449"/>
              </p:ext>
            </p:extLst>
          </p:nvPr>
        </p:nvGraphicFramePr>
        <p:xfrm>
          <a:off x="1075351" y="5109066"/>
          <a:ext cx="1244454" cy="1037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7" name="Equation" r:id="rId8" imgW="467705" imgH="390441" progId="Equation.DSMT4">
                  <p:embed/>
                </p:oleObj>
              </mc:Choice>
              <mc:Fallback>
                <p:oleObj name="Equation" r:id="rId8" imgW="467705" imgH="39044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5351" y="5109066"/>
                        <a:ext cx="1244454" cy="1037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91F2606-76E3-4F2A-A059-620270574D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75303"/>
              </p:ext>
            </p:extLst>
          </p:nvPr>
        </p:nvGraphicFramePr>
        <p:xfrm>
          <a:off x="3223227" y="5109066"/>
          <a:ext cx="5434719" cy="1037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" name="Equation" r:id="rId10" imgW="2243972" imgH="428586" progId="Equation.DSMT4">
                  <p:embed/>
                </p:oleObj>
              </mc:Choice>
              <mc:Fallback>
                <p:oleObj name="Equation" r:id="rId10" imgW="2243972" imgH="4285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23227" y="5109066"/>
                        <a:ext cx="5434719" cy="1037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08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439999" cy="598488"/>
          </a:xfrm>
        </p:spPr>
        <p:txBody>
          <a:bodyPr/>
          <a:lstStyle/>
          <a:p>
            <a:r>
              <a:rPr lang="zh-CN" altLang="en-US" dirty="0"/>
              <a:t>问题提出</a:t>
            </a:r>
            <a:r>
              <a:rPr lang="en-US" altLang="zh-CN" dirty="0"/>
              <a:t>——</a:t>
            </a:r>
            <a:r>
              <a:rPr lang="zh-CN" altLang="en-US" dirty="0"/>
              <a:t>给定点对关系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C3931F0-D03C-468C-8303-4ABCF1ADC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881315"/>
              </p:ext>
            </p:extLst>
          </p:nvPr>
        </p:nvGraphicFramePr>
        <p:xfrm>
          <a:off x="1260474" y="1078524"/>
          <a:ext cx="4228019" cy="1110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2" name="Equation" r:id="rId3" imgW="1632636" imgH="428586" progId="Equation.DSMT4">
                  <p:embed/>
                </p:oleObj>
              </mc:Choice>
              <mc:Fallback>
                <p:oleObj name="Equation" r:id="rId3" imgW="1632636" imgH="42858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0474" y="1078524"/>
                        <a:ext cx="4228019" cy="1110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C315CBA-DD74-433D-A256-67A219859D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327282"/>
              </p:ext>
            </p:extLst>
          </p:nvPr>
        </p:nvGraphicFramePr>
        <p:xfrm>
          <a:off x="6823624" y="1334516"/>
          <a:ext cx="338345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3" name="Equation" r:id="rId5" imgW="1346455" imgH="237863" progId="Equation.DSMT4">
                  <p:embed/>
                </p:oleObj>
              </mc:Choice>
              <mc:Fallback>
                <p:oleObj name="Equation" r:id="rId5" imgW="1346455" imgH="23786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3624" y="1334516"/>
                        <a:ext cx="3383452" cy="59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D5FAE97-2B40-40B1-ABD4-3802ACD9EA05}"/>
              </a:ext>
            </a:extLst>
          </p:cNvPr>
          <p:cNvSpPr txBox="1"/>
          <p:nvPr/>
        </p:nvSpPr>
        <p:spPr>
          <a:xfrm>
            <a:off x="5920813" y="133451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其中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FA673-DF7D-43C1-9E23-8F9F70EEFFFE}"/>
              </a:ext>
            </a:extLst>
          </p:cNvPr>
          <p:cNvSpPr txBox="1"/>
          <p:nvPr/>
        </p:nvSpPr>
        <p:spPr>
          <a:xfrm>
            <a:off x="1260474" y="228849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该问题非凸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6D9AABC-00E5-4C46-83E7-2A21C037EB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149581"/>
              </p:ext>
            </p:extLst>
          </p:nvPr>
        </p:nvGraphicFramePr>
        <p:xfrm>
          <a:off x="2203270" y="2926008"/>
          <a:ext cx="7435085" cy="67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4" name="Equation" r:id="rId7" imgW="2606659" imgH="237863" progId="Equation.DSMT4">
                  <p:embed/>
                </p:oleObj>
              </mc:Choice>
              <mc:Fallback>
                <p:oleObj name="Equation" r:id="rId7" imgW="2606659" imgH="23786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3270" y="2926008"/>
                        <a:ext cx="7435085" cy="67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7400071-06F7-45F1-BF3E-97F93747A39B}"/>
              </a:ext>
            </a:extLst>
          </p:cNvPr>
          <p:cNvSpPr txBox="1"/>
          <p:nvPr/>
        </p:nvSpPr>
        <p:spPr>
          <a:xfrm>
            <a:off x="1260474" y="3576441"/>
            <a:ext cx="7167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但在</a:t>
            </a:r>
            <a:r>
              <a:rPr lang="en-US" altLang="zh-CN" sz="2800" dirty="0"/>
              <a:t>2</a:t>
            </a:r>
            <a:r>
              <a:rPr lang="zh-CN" altLang="en-US" sz="2800" dirty="0"/>
              <a:t>范数下，利用</a:t>
            </a:r>
            <a:r>
              <a:rPr lang="en-US" altLang="zh-CN" sz="2800" dirty="0"/>
              <a:t>SVD</a:t>
            </a:r>
            <a:r>
              <a:rPr lang="zh-CN" altLang="en-US" sz="2800" dirty="0"/>
              <a:t>可给出</a:t>
            </a:r>
            <a:r>
              <a:rPr lang="en-US" altLang="zh-CN" sz="2800" dirty="0"/>
              <a:t>R</a:t>
            </a:r>
            <a:r>
              <a:rPr lang="zh-CN" altLang="en-US" sz="2800" dirty="0"/>
              <a:t>的解析解</a:t>
            </a:r>
            <a:r>
              <a:rPr lang="en-US" altLang="zh-CN" sz="2800" dirty="0"/>
              <a:t>[1]</a:t>
            </a:r>
            <a:endParaRPr lang="zh-CN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85C22-E400-4E6E-86B6-26DEBA5B2E4C}"/>
              </a:ext>
            </a:extLst>
          </p:cNvPr>
          <p:cNvSpPr txBox="1"/>
          <p:nvPr/>
        </p:nvSpPr>
        <p:spPr>
          <a:xfrm>
            <a:off x="22378" y="6152840"/>
            <a:ext cx="1214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B. K. P. Horn, H. M. Hilden, and S. </a:t>
            </a:r>
            <a:r>
              <a:rPr lang="en-US" altLang="zh-CN" sz="1800" kern="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Negahdaripour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, “Closed-form solution of absolute orientation using orthonormal matrices,” J. Opt. Soc. Am. A, vol. 5, no. 7, p. 1127, 1988, </a:t>
            </a:r>
            <a:r>
              <a:rPr lang="en-US" altLang="zh-CN" sz="1800" kern="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doi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: 10.1364/josaa.5.001127.</a:t>
            </a:r>
            <a:endParaRPr lang="zh-CN" altLang="en-US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F932F1AD-FF0E-44E2-BA0B-9FBA09245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328505"/>
              </p:ext>
            </p:extLst>
          </p:nvPr>
        </p:nvGraphicFramePr>
        <p:xfrm>
          <a:off x="2235760" y="4708774"/>
          <a:ext cx="3685052" cy="542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" name="Equation" r:id="rId9" imgW="1747396" imgH="256936" progId="Equation.DSMT4">
                  <p:embed/>
                </p:oleObj>
              </mc:Choice>
              <mc:Fallback>
                <p:oleObj name="Equation" r:id="rId9" imgW="1747396" imgH="25693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5760" y="4708774"/>
                        <a:ext cx="3685052" cy="542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C237F155-DE6D-4CE7-AE4C-35BF0F5168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507955"/>
              </p:ext>
            </p:extLst>
          </p:nvPr>
        </p:nvGraphicFramePr>
        <p:xfrm>
          <a:off x="2203270" y="4110286"/>
          <a:ext cx="5446239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" name="Equation" r:id="rId11" imgW="2167464" imgH="237863" progId="Equation.DSMT4">
                  <p:embed/>
                </p:oleObj>
              </mc:Choice>
              <mc:Fallback>
                <p:oleObj name="Equation" r:id="rId11" imgW="2167464" imgH="23786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03270" y="4110286"/>
                        <a:ext cx="5446239" cy="59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7D9960E-155D-4E68-BEC1-A8FF725469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168595"/>
              </p:ext>
            </p:extLst>
          </p:nvPr>
        </p:nvGraphicFramePr>
        <p:xfrm>
          <a:off x="2235759" y="5260026"/>
          <a:ext cx="3232133" cy="5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7" name="Equation" r:id="rId13" imgW="1422602" imgH="228507" progId="Equation.DSMT4">
                  <p:embed/>
                </p:oleObj>
              </mc:Choice>
              <mc:Fallback>
                <p:oleObj name="Equation" r:id="rId13" imgW="1422602" imgH="22850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35759" y="5260026"/>
                        <a:ext cx="3232133" cy="51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30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4422</TotalTime>
  <Words>1993</Words>
  <Application>Microsoft Office PowerPoint</Application>
  <PresentationFormat>Widescreen</PresentationFormat>
  <Paragraphs>201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等线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Office 主题​​</vt:lpstr>
      <vt:lpstr>1_OfficePLUS</vt:lpstr>
      <vt:lpstr>Equation</vt:lpstr>
      <vt:lpstr>点云粗匹配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Logan Shi</cp:lastModifiedBy>
  <cp:revision>403</cp:revision>
  <dcterms:created xsi:type="dcterms:W3CDTF">2019-01-23T14:14:04Z</dcterms:created>
  <dcterms:modified xsi:type="dcterms:W3CDTF">2021-11-21T18:24:13Z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